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 id="2147483674" r:id="rId2"/>
    <p:sldMasterId id="2147483710" r:id="rId3"/>
    <p:sldMasterId id="2147483722" r:id="rId4"/>
    <p:sldMasterId id="2147483734" r:id="rId5"/>
  </p:sldMasterIdLst>
  <p:notesMasterIdLst>
    <p:notesMasterId r:id="rId60"/>
  </p:notesMasterIdLst>
  <p:handoutMasterIdLst>
    <p:handoutMasterId r:id="rId61"/>
  </p:handoutMasterIdLst>
  <p:sldIdLst>
    <p:sldId id="328" r:id="rId6"/>
    <p:sldId id="265" r:id="rId7"/>
    <p:sldId id="344" r:id="rId8"/>
    <p:sldId id="361" r:id="rId9"/>
    <p:sldId id="267" r:id="rId10"/>
    <p:sldId id="258" r:id="rId11"/>
    <p:sldId id="286" r:id="rId12"/>
    <p:sldId id="287" r:id="rId13"/>
    <p:sldId id="288" r:id="rId14"/>
    <p:sldId id="289" r:id="rId15"/>
    <p:sldId id="290" r:id="rId16"/>
    <p:sldId id="291" r:id="rId17"/>
    <p:sldId id="292" r:id="rId18"/>
    <p:sldId id="335" r:id="rId19"/>
    <p:sldId id="294" r:id="rId20"/>
    <p:sldId id="277" r:id="rId21"/>
    <p:sldId id="278" r:id="rId22"/>
    <p:sldId id="336" r:id="rId23"/>
    <p:sldId id="340" r:id="rId24"/>
    <p:sldId id="341" r:id="rId25"/>
    <p:sldId id="342" r:id="rId26"/>
    <p:sldId id="300" r:id="rId27"/>
    <p:sldId id="301" r:id="rId28"/>
    <p:sldId id="302" r:id="rId29"/>
    <p:sldId id="303" r:id="rId30"/>
    <p:sldId id="304" r:id="rId31"/>
    <p:sldId id="305" r:id="rId32"/>
    <p:sldId id="306" r:id="rId33"/>
    <p:sldId id="375" r:id="rId34"/>
    <p:sldId id="307" r:id="rId35"/>
    <p:sldId id="308" r:id="rId36"/>
    <p:sldId id="309" r:id="rId37"/>
    <p:sldId id="310" r:id="rId38"/>
    <p:sldId id="311" r:id="rId39"/>
    <p:sldId id="312" r:id="rId40"/>
    <p:sldId id="313" r:id="rId41"/>
    <p:sldId id="315" r:id="rId42"/>
    <p:sldId id="314" r:id="rId43"/>
    <p:sldId id="316" r:id="rId44"/>
    <p:sldId id="334" r:id="rId45"/>
    <p:sldId id="320" r:id="rId46"/>
    <p:sldId id="337" r:id="rId47"/>
    <p:sldId id="322" r:id="rId48"/>
    <p:sldId id="323" r:id="rId49"/>
    <p:sldId id="324" r:id="rId50"/>
    <p:sldId id="338" r:id="rId51"/>
    <p:sldId id="339" r:id="rId52"/>
    <p:sldId id="329" r:id="rId53"/>
    <p:sldId id="327" r:id="rId54"/>
    <p:sldId id="331" r:id="rId55"/>
    <p:sldId id="332" r:id="rId56"/>
    <p:sldId id="330" r:id="rId57"/>
    <p:sldId id="333" r:id="rId58"/>
    <p:sldId id="317" r:id="rId59"/>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54027" autoAdjust="0"/>
  </p:normalViewPr>
  <p:slideViewPr>
    <p:cSldViewPr>
      <p:cViewPr varScale="1">
        <p:scale>
          <a:sx n="64" d="100"/>
          <a:sy n="64" d="100"/>
        </p:scale>
        <p:origin x="1720" y="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2D26A0-359D-44C7-9658-9F3998202796}" type="slidenum">
              <a:rPr lang="en-US" altLang="en-US"/>
              <a:pPr/>
              <a:t>‹#›</a:t>
            </a:fld>
            <a:endParaRPr lang="en-US" altLang="en-US"/>
          </a:p>
        </p:txBody>
      </p:sp>
    </p:spTree>
    <p:extLst>
      <p:ext uri="{BB962C8B-B14F-4D97-AF65-F5344CB8AC3E}">
        <p14:creationId xmlns:p14="http://schemas.microsoft.com/office/powerpoint/2010/main" val="3199138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EC3D2-16D9-42B4-B69E-DE8A6626FDE3}"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0B6F9-62A6-4BEC-A50C-F963E7BD5206}" type="slidenum">
              <a:rPr lang="en-US" smtClean="0"/>
              <a:t>‹#›</a:t>
            </a:fld>
            <a:endParaRPr lang="en-US"/>
          </a:p>
        </p:txBody>
      </p:sp>
    </p:spTree>
    <p:extLst>
      <p:ext uri="{BB962C8B-B14F-4D97-AF65-F5344CB8AC3E}">
        <p14:creationId xmlns:p14="http://schemas.microsoft.com/office/powerpoint/2010/main" val="75593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my honor to welcome you to our LIFE Seminar.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a:t>
            </a:fld>
            <a:endParaRPr lang="en-US"/>
          </a:p>
        </p:txBody>
      </p:sp>
    </p:spTree>
    <p:extLst>
      <p:ext uri="{BB962C8B-B14F-4D97-AF65-F5344CB8AC3E}">
        <p14:creationId xmlns:p14="http://schemas.microsoft.com/office/powerpoint/2010/main" val="109493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many of you here tonight would like to:</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232391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many of you here tonight would like to:</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914257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many of you here tonight would like to:</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09546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answer yes to any of these questions, then you are in the right place.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want to succeed at anything in life, then you have to remember that the past does not matter. What matters is what we are going to do now. We have three choices. We can either stay the way we are, move backward, or move forward by making positive changes.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3075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says in </a:t>
            </a:r>
            <a:r>
              <a:rPr lang="en-US" sz="1200" b="1" kern="1200" dirty="0">
                <a:solidFill>
                  <a:schemeClr val="tx1"/>
                </a:solidFill>
                <a:effectLst/>
                <a:latin typeface="+mn-lt"/>
                <a:ea typeface="+mn-ea"/>
                <a:cs typeface="+mn-cs"/>
              </a:rPr>
              <a:t>Philippians 3:13 </a:t>
            </a:r>
            <a:r>
              <a:rPr lang="en-US" sz="1200" kern="1200" dirty="0">
                <a:solidFill>
                  <a:schemeClr val="tx1"/>
                </a:solidFill>
                <a:effectLst/>
                <a:latin typeface="+mn-lt"/>
                <a:ea typeface="+mn-ea"/>
                <a:cs typeface="+mn-cs"/>
              </a:rPr>
              <a:t>How to get the most out of this seminar? One of our strongest values is humility. We can learn from everyone. We will have time for group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14</a:t>
            </a:fld>
            <a:endParaRPr lang="en-US"/>
          </a:p>
        </p:txBody>
      </p:sp>
    </p:spTree>
    <p:extLst>
      <p:ext uri="{BB962C8B-B14F-4D97-AF65-F5344CB8AC3E}">
        <p14:creationId xmlns:p14="http://schemas.microsoft.com/office/powerpoint/2010/main" val="3213493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Have you ever had someone in your life willing to tell you in a kind way that you can do better? If you are married, you can do better. </a:t>
            </a:r>
            <a:r>
              <a:rPr lang="en-US" sz="1200" b="1" kern="1200" dirty="0">
                <a:solidFill>
                  <a:schemeClr val="tx1"/>
                </a:solidFill>
                <a:effectLst/>
                <a:latin typeface="+mn-lt"/>
                <a:ea typeface="+mn-ea"/>
                <a:cs typeface="+mn-cs"/>
              </a:rPr>
              <a:t>(Pause and smile.) </a:t>
            </a:r>
            <a:r>
              <a:rPr lang="en-US" sz="1200" kern="1200" dirty="0">
                <a:solidFill>
                  <a:schemeClr val="tx1"/>
                </a:solidFill>
                <a:effectLst/>
                <a:latin typeface="+mn-lt"/>
                <a:ea typeface="+mn-ea"/>
                <a:cs typeface="+mn-cs"/>
              </a:rPr>
              <a:t>Not a better spouse, but better in your marriage. If you are a parent, you can become a better parent. I’m sure all of us can do better when it comes to our personal finances. What about our health or your relationships? Now we may be strong in some of these areas, but I am sure there is at least one or two of these areas that we could improve.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9357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this seminar, we will talk about how to control our emotions, how to stop procrastinating, how to avoid self-defeating behaviors. One of the most powerful tools in this LIFE Seminar is we will incorporate the spiritual aspect as well as the need for community. This seminar is about investing in yourself, becoming the best version of you that there is. I believe prayer and a relationship with God, along with being a part of the community, are some of the most powerful tools to help all of us become all that we can be. </a:t>
            </a:r>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38311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you learn each night, when applied will bless the different areas of your life. I have been on this marriage, relationship, money, emotional health and physical heath journey for 15 years and it works. I am not perfect at it, but the principles work. I encourage you to take charge of these areas of your life. Have the hard conversations with yourself and implement the principles that you learn here. Ultimately, it is up to you to create better money, marriage, and relationship habits</a:t>
            </a: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19832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Proverbs 1:7 tells us</a:t>
            </a: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18</a:t>
            </a:fld>
            <a:endParaRPr lang="en-US"/>
          </a:p>
        </p:txBody>
      </p:sp>
    </p:spTree>
    <p:extLst>
      <p:ext uri="{BB962C8B-B14F-4D97-AF65-F5344CB8AC3E}">
        <p14:creationId xmlns:p14="http://schemas.microsoft.com/office/powerpoint/2010/main" val="3019693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of us here are the result of our upbringing combined with the decisions that we have made. Sure we can blame the government, our boss, or even our parents. By the way, do you know that every family has crazy in it? You know that, right? Let me put it this way, if you think there is no crazy in your family then guess what, it’s you!</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19</a:t>
            </a:fld>
            <a:endParaRPr lang="en-US"/>
          </a:p>
        </p:txBody>
      </p:sp>
    </p:spTree>
    <p:extLst>
      <p:ext uri="{BB962C8B-B14F-4D97-AF65-F5344CB8AC3E}">
        <p14:creationId xmlns:p14="http://schemas.microsoft.com/office/powerpoint/2010/main" val="422548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LIFE is an acronym, and it stands for Life Investments for Eternity. My name is Tyler Long, and I will be your presenter for this Life Seminar. I have lived in the Pacific Northwest for over half of my life with my wife of more than 20 years. My wife and I have two kids and a Chocolate Lab named Max. I have a master’s degree in Business and a master’s degree in Marriage and Family Therapy. I served nearly five years in the United States Navy, and I am an ordained pastor.</a:t>
            </a:r>
          </a:p>
          <a:p>
            <a:r>
              <a:rPr lang="en-US" sz="1200" kern="1200" dirty="0">
                <a:solidFill>
                  <a:schemeClr val="tx1"/>
                </a:solidFill>
                <a:effectLst/>
                <a:latin typeface="+mn-lt"/>
                <a:ea typeface="+mn-ea"/>
                <a:cs typeface="+mn-cs"/>
              </a:rPr>
              <a:t>It is such a pleasure to be able to be with everyone here. I want to encourage you to make the most of each presentation. Get ready to learn and laugh as we go on this journey together. I will be using several sources to teach from, including the Bible. Please know, whether you are a person of faith or not, you will be encouraged by what is shared.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t>2</a:t>
            </a:fld>
            <a:endParaRPr lang="en-US"/>
          </a:p>
        </p:txBody>
      </p:sp>
    </p:spTree>
    <p:extLst>
      <p:ext uri="{BB962C8B-B14F-4D97-AF65-F5344CB8AC3E}">
        <p14:creationId xmlns:p14="http://schemas.microsoft.com/office/powerpoint/2010/main" val="133351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 clear connection with the amount of personal responsibility that we accept and how much we succeed in life? You see, losers want to blame everyone else where winners look at themselves as the cause. I have discovered that when we stop blaming everyone else for our problems and take personal responsibility, 90% of our problems will cease.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34526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people want to experience success in the major areas of their life. Again, these areas include spirituality, marriage, health, career, finance, relationships, parenting, etc. What’s amazing about success is that it leaves clues.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44401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read the top books on what successful people do, and you will see that there is a lot of overlapping information. For example, successful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22</a:t>
            </a:fld>
            <a:endParaRPr lang="en-US"/>
          </a:p>
        </p:txBody>
      </p:sp>
    </p:spTree>
    <p:extLst>
      <p:ext uri="{BB962C8B-B14F-4D97-AF65-F5344CB8AC3E}">
        <p14:creationId xmlns:p14="http://schemas.microsoft.com/office/powerpoint/2010/main" val="3975256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Successful people: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967027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Successful people: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690347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Successful people: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055711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Successful people: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108901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Successful people: </a:t>
            </a: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818670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Successful people: </a:t>
            </a:r>
            <a:r>
              <a:rPr lang="en-US" sz="1800" b="1" dirty="0">
                <a:effectLst/>
                <a:latin typeface="Times New Roman" panose="02020603050405020304" pitchFamily="18" charset="0"/>
                <a:ea typeface="Calibri" panose="020F0502020204030204" pitchFamily="34" charset="0"/>
              </a:rPr>
              <a:t>Successful people do consistently what other people do occasionally.</a:t>
            </a:r>
            <a:r>
              <a:rPr lang="en-US" sz="1800" dirty="0">
                <a:effectLst/>
                <a:latin typeface="Times New Roman" panose="02020603050405020304" pitchFamily="18" charset="0"/>
                <a:ea typeface="Calibri" panose="020F0502020204030204" pitchFamily="34" charset="0"/>
              </a:rPr>
              <a:t> When you see people that are doing well in any area of their life, you see someone that has consistently done smart things with their money over a long period of time.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948290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Grit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Psychologist Angela Duckworth has studied people that succeed. </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One characteristic emerged as a significant predictor of success. And it wasn't social intelligence. It wasn't good looks, physical health, and it wasn't IQ. It was grit.”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Angela concluded that one of the greatest predictors of success in any walk of life has something to do with grit. Effort counts twice as important as talent.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A0B6F9-62A6-4BEC-A50C-F963E7BD52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266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it comes to life, so many people get stuck in the rut of life, and they don’t take the time to work on and improve some of the most important areas of their life. Our one consuming passion is for you to live the best life possible and to have a close connection with God. As we begin, there is something that you need to know. When you choose to improve the major areas of your life, there is a chance that you will feel overwhelmed. As you press on, you may experience the emotions of frustration and even anger. These emotions can cause you to begin to doubt yourself, you hit a wall, and you want to give up. Remember, if things were easy, everyone would be doing it. Now the process is simple to understand, but difficult to do.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a:t>
            </a:fld>
            <a:endParaRPr lang="en-US"/>
          </a:p>
        </p:txBody>
      </p:sp>
    </p:spTree>
    <p:extLst>
      <p:ext uri="{BB962C8B-B14F-4D97-AF65-F5344CB8AC3E}">
        <p14:creationId xmlns:p14="http://schemas.microsoft.com/office/powerpoint/2010/main" val="758838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notice some of the characteristics of unsuccessful people: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30</a:t>
            </a:fld>
            <a:endParaRPr lang="en-US"/>
          </a:p>
        </p:txBody>
      </p:sp>
    </p:spTree>
    <p:extLst>
      <p:ext uri="{BB962C8B-B14F-4D97-AF65-F5344CB8AC3E}">
        <p14:creationId xmlns:p14="http://schemas.microsoft.com/office/powerpoint/2010/main" val="4169652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Unsuccessful People: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873862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Unsuccessful People: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08697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Unsuccessful People: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082162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Unsuccessful People: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70563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Unsuccessful People: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917279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Unsuccessful People: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876566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Unsuccessful People:</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517068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(Speaker Note: Share a personal story of how you experienced growth in life. Here is Tyler</a:t>
            </a:r>
            <a:r>
              <a:rPr lang="en-US" sz="1200" b="1" kern="1200" baseline="0" dirty="0">
                <a:solidFill>
                  <a:schemeClr val="tx1"/>
                </a:solidFill>
                <a:effectLst/>
                <a:latin typeface="+mn-lt"/>
                <a:ea typeface="+mn-ea"/>
                <a:cs typeface="+mn-cs"/>
              </a:rPr>
              <a:t> Long’s story.) </a:t>
            </a:r>
            <a:r>
              <a:rPr lang="en-US" sz="1200" kern="1200" dirty="0">
                <a:solidFill>
                  <a:schemeClr val="tx1"/>
                </a:solidFill>
                <a:effectLst/>
                <a:latin typeface="+mn-lt"/>
                <a:ea typeface="+mn-ea"/>
                <a:cs typeface="+mn-cs"/>
              </a:rPr>
              <a:t>Growing up, I was never taught how to budget money and be smart with my personal finances. When I was 21 years old, I was walking onto the aircraft carrier that my squadron was attached to for a 6-month deployment to the Persian Gulf, and I had less than $10 to my name. I was broke. You see, the two things that motivate us to succeed</a:t>
            </a:r>
            <a:r>
              <a:rPr lang="en-US" sz="1200" kern="1200" baseline="0" dirty="0">
                <a:solidFill>
                  <a:schemeClr val="tx1"/>
                </a:solidFill>
                <a:effectLst/>
                <a:latin typeface="+mn-lt"/>
                <a:ea typeface="+mn-ea"/>
                <a:cs typeface="+mn-cs"/>
              </a:rPr>
              <a:t> are </a:t>
            </a:r>
            <a:r>
              <a:rPr lang="en-US" sz="1200" kern="1200" dirty="0">
                <a:solidFill>
                  <a:schemeClr val="tx1"/>
                </a:solidFill>
                <a:effectLst/>
                <a:latin typeface="+mn-lt"/>
                <a:ea typeface="+mn-ea"/>
                <a:cs typeface="+mn-cs"/>
              </a:rPr>
              <a:t>inspiration and desperation. Having less than $10 to my name should tell you that I was in desperation mode. Instead of going through life, hoping that good things will happen, I decided to study successful people. We call these best practices. For example, I heard about a guy named Dave Ramsey that was teaching classes on personal finance. I thought, if it worked for him, then I will do what he did because it will work for me,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38</a:t>
            </a:fld>
            <a:endParaRPr lang="en-US"/>
          </a:p>
        </p:txBody>
      </p:sp>
    </p:spTree>
    <p:extLst>
      <p:ext uri="{BB962C8B-B14F-4D97-AF65-F5344CB8AC3E}">
        <p14:creationId xmlns:p14="http://schemas.microsoft.com/office/powerpoint/2010/main" val="1623870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don’t like a certain area of your life, change it. Find someone who is successful in that area and do what they did. If you want a better marriage, find a couple that has a strong marriage or get some books on how to improve your marriage and do what they did. If you want better health, don’t take advice from your friend or relative that is 100 pounds overweight. The question that I want you to ask yourself is, “What do I want to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234357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get to that point in your life where you tell yourself, never again, I have had it! Only when the pain of where you are exceeds the pain of change do people make changes. If you find yourself hitting the wall and you want to quit, then remind yourself of that moment, that feeling where you told yourself never again. I never want to be in the situation that I am in now. I want something better for my life. Use that negative emotion to run from your current situation and into the future life that you want to have. </a:t>
            </a:r>
          </a:p>
          <a:p>
            <a:r>
              <a:rPr lang="en-US" sz="1200" kern="1200" dirty="0">
                <a:solidFill>
                  <a:schemeClr val="tx1"/>
                </a:solidFill>
                <a:effectLst/>
                <a:latin typeface="+mn-lt"/>
                <a:ea typeface="+mn-ea"/>
                <a:cs typeface="+mn-cs"/>
              </a:rPr>
              <a:t>Never forget this, if you can remind yourself of your 'why' you are making these changes, then you can bear any how. For me, my two kids (Bella and Nate) are my reason why. My kids are the why I want excel in the major areas of my life.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A0B6F9-62A6-4BEC-A50C-F963E7BD52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93550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this seminar, you will have moments where you will say to yourself, “The speaker is talking to me; I really need this.” The person sitting next to you may go home with sore ribs as they experience you elbowing them each night in agreement.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292992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come out each night, know that we are all on a journey together. The topics that we present may touch on a challenging area that you are currently facing. There may be a relationship conflict in your life, or your financial situation has seen better days. During this seminar, you can choose to change these areas of your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41</a:t>
            </a:fld>
            <a:endParaRPr lang="en-US"/>
          </a:p>
        </p:txBody>
      </p:sp>
    </p:spTree>
    <p:extLst>
      <p:ext uri="{BB962C8B-B14F-4D97-AF65-F5344CB8AC3E}">
        <p14:creationId xmlns:p14="http://schemas.microsoft.com/office/powerpoint/2010/main" val="345836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tells us in Galatians 6:7</a:t>
            </a: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42</a:t>
            </a:fld>
            <a:endParaRPr lang="en-US"/>
          </a:p>
        </p:txBody>
      </p:sp>
    </p:spTree>
    <p:extLst>
      <p:ext uri="{BB962C8B-B14F-4D97-AF65-F5344CB8AC3E}">
        <p14:creationId xmlns:p14="http://schemas.microsoft.com/office/powerpoint/2010/main" val="27990489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put good stuff in, good stuff will come out. Let’s begin right now to decide to pour our lives into the things that benefit us. These things would include our families, health, finances, relationship, and our faith. When it comes to social media, social media will work against you in these major areas of your life. Do you realize most of it is either fake or filled with anger. I heard this quote the other day “social media is an inch deep ocean of outrage.” Twitter wakes up angry!</a:t>
            </a:r>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43</a:t>
            </a:fld>
            <a:endParaRPr lang="en-US"/>
          </a:p>
        </p:txBody>
      </p:sp>
    </p:spTree>
    <p:extLst>
      <p:ext uri="{BB962C8B-B14F-4D97-AF65-F5344CB8AC3E}">
        <p14:creationId xmlns:p14="http://schemas.microsoft.com/office/powerpoint/2010/main" val="1352453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so easy to allow other people to dictate how we live our lives. Think about this: why allow someone else’s expectations to dictate what we do? Now, in case you are wondering who these other people are, we call them the Joneses. How many of you have heard that expression “keeping up with the Joneses?”</a:t>
            </a:r>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520744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what’s interesting, 30 years ago, you had to see the Joneses in-person to keep up with them. You’d look out your front window and see that they had a new car in their driveway. Today, we carry the Joneses around in our pocket on our cell phones </a:t>
            </a:r>
            <a:r>
              <a:rPr lang="en-US" sz="1200" b="1" kern="1200" dirty="0">
                <a:solidFill>
                  <a:schemeClr val="tx1"/>
                </a:solidFill>
                <a:effectLst/>
                <a:latin typeface="+mn-lt"/>
                <a:ea typeface="+mn-ea"/>
                <a:cs typeface="+mn-cs"/>
              </a:rPr>
              <a:t>(Speaker Note</a:t>
            </a:r>
            <a:r>
              <a:rPr lang="en-US" sz="1200" b="1" kern="1200" baseline="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hold up your cell phone). </a:t>
            </a:r>
            <a:r>
              <a:rPr lang="en-US" sz="1200" kern="1200" dirty="0">
                <a:solidFill>
                  <a:schemeClr val="tx1"/>
                </a:solidFill>
                <a:effectLst/>
                <a:latin typeface="+mn-lt"/>
                <a:ea typeface="+mn-ea"/>
                <a:cs typeface="+mn-cs"/>
              </a:rPr>
              <a:t>Did you know that the Joneses are using 12 filters on Instagram or Facebook post to look better? We open these social media platforms, and we see people living a life that we wish we had.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9746095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see our friends on vacation at the beach or the park, and everything looks so good. Their kids are so clean, nicely dressed, and so well behaved. They finish their post with #blessed.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46</a:t>
            </a:fld>
            <a:endParaRPr lang="en-US"/>
          </a:p>
        </p:txBody>
      </p:sp>
    </p:spTree>
    <p:extLst>
      <p:ext uri="{BB962C8B-B14F-4D97-AF65-F5344CB8AC3E}">
        <p14:creationId xmlns:p14="http://schemas.microsoft.com/office/powerpoint/2010/main" val="20815555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meantime, I am at home with my toddler running around my cluttered house with nothing on but a diaper. There are dirty dishes in the sink, and the laundry basket is overflowing. I should take a picture of this scenario and finish my post with #blessed.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5793124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News Flash! What we see on social media has been filtered, and it is capturing a brief second in time. With social media, we do not see the full picture, but just a brief moment in time. So your friends post a picture of the nice vacation that they are on and we feel envious. If they are like most Americans, they went into debt to go on that vacation, and I cannot imagine anyone posting a picture of their credit card statement followed by “#blessed.”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48</a:t>
            </a:fld>
            <a:endParaRPr lang="en-US"/>
          </a:p>
        </p:txBody>
      </p:sp>
    </p:spTree>
    <p:extLst>
      <p:ext uri="{BB962C8B-B14F-4D97-AF65-F5344CB8AC3E}">
        <p14:creationId xmlns:p14="http://schemas.microsoft.com/office/powerpoint/2010/main" val="40764190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 what about the remodeled kitchen or the new car in their driveway? Nobody puts a picture of used vehicle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250,000 miles and the caption “Look what my spouse just bought me! #blessed.” Nobody will brag about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mortgage that they took out to pay for that remodel kitchen.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49</a:t>
            </a:fld>
            <a:endParaRPr lang="en-US"/>
          </a:p>
        </p:txBody>
      </p:sp>
    </p:spTree>
    <p:extLst>
      <p:ext uri="{BB962C8B-B14F-4D97-AF65-F5344CB8AC3E}">
        <p14:creationId xmlns:p14="http://schemas.microsoft.com/office/powerpoint/2010/main" val="270761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day, your life will flash before your eyes. Make sure it’s worth watching.” – Unknown </a:t>
            </a:r>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a:t>
            </a:fld>
            <a:endParaRPr lang="en-US"/>
          </a:p>
        </p:txBody>
      </p:sp>
    </p:spTree>
    <p:extLst>
      <p:ext uri="{BB962C8B-B14F-4D97-AF65-F5344CB8AC3E}">
        <p14:creationId xmlns:p14="http://schemas.microsoft.com/office/powerpoint/2010/main" val="37643281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Nobody posts reality on social media. I want to challenge you to put blinders on and stop looking at what everyone else is doing. This seminar is about you. It is about your life, your marriage, your relationships, your health, and your finances. It is time that we start putting effort into our lives and stop looking at the Joneses. </a:t>
            </a:r>
          </a:p>
          <a:p>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452740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come each night, you will be encouraged to fill in and answer the lessons. We will be announcing some life groups that will follow up this seminar and help us build community. Studies show that we can make changes in our life when we are a part of a community. This is one of the reasons that AA has been so successful. Remember, friends, the goal of this seminar is not to compare ourselves to other people. This seminar is about improving the most important areas of our lives. </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5054896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Martin Luther King said</a:t>
            </a:r>
            <a:r>
              <a:rPr lang="en-US" sz="1200" b="1" kern="1200" dirty="0">
                <a:solidFill>
                  <a:schemeClr val="tx1"/>
                </a:solidFill>
                <a:effectLst/>
                <a:latin typeface="+mn-lt"/>
                <a:ea typeface="+mn-ea"/>
                <a:cs typeface="+mn-cs"/>
              </a:rPr>
              <a:t>, “If you can’t fly, then run. If you can’t run, then walk. If you can’t walk, then crawl. But whatever you do, you have to KEEP MOVING FORWARD.” Our motto for this life seminar is to KEEP MOVING FORWARD. </a:t>
            </a:r>
            <a:r>
              <a:rPr lang="en-US" sz="1200" kern="1200" dirty="0">
                <a:solidFill>
                  <a:schemeClr val="tx1"/>
                </a:solidFill>
                <a:effectLst/>
                <a:latin typeface="+mn-lt"/>
                <a:ea typeface="+mn-ea"/>
                <a:cs typeface="+mn-cs"/>
              </a:rPr>
              <a:t>Mistakes in your life do not define you; they refine you. KEEP MOVING FORWARD Are you ready for the trip of a lifetime? Pack your bags. Get ready for the trip of a lifetime. On your mark get ready and go.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52</a:t>
            </a:fld>
            <a:endParaRPr lang="en-US"/>
          </a:p>
        </p:txBody>
      </p:sp>
    </p:spTree>
    <p:extLst>
      <p:ext uri="{BB962C8B-B14F-4D97-AF65-F5344CB8AC3E}">
        <p14:creationId xmlns:p14="http://schemas.microsoft.com/office/powerpoint/2010/main" val="16255972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pray and then take a 10-minute intermission. During our break, we will have snacks and drink available. We will come back after our short break and look at how we can start making better choices in life. During the break, I invite you meet in your life groups and go through the discussion questions up on the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5896171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be </a:t>
            </a:r>
            <a:r>
              <a:rPr lang="en-US" sz="1200" kern="1200">
                <a:solidFill>
                  <a:schemeClr val="tx1"/>
                </a:solidFill>
                <a:effectLst/>
                <a:latin typeface="+mn-lt"/>
                <a:ea typeface="+mn-ea"/>
                <a:cs typeface="+mn-cs"/>
              </a:rPr>
              <a:t>sure</a:t>
            </a:r>
            <a:r>
              <a:rPr lang="en-US" sz="1200" kern="1200" baseline="0">
                <a:solidFill>
                  <a:schemeClr val="tx1"/>
                </a:solidFill>
                <a:effectLst/>
                <a:latin typeface="+mn-lt"/>
                <a:ea typeface="+mn-ea"/>
                <a:cs typeface="+mn-cs"/>
              </a:rPr>
              <a:t> to </a:t>
            </a:r>
            <a:r>
              <a:rPr lang="en-US" sz="1200" kern="1200">
                <a:solidFill>
                  <a:schemeClr val="tx1"/>
                </a:solidFill>
                <a:effectLst/>
                <a:latin typeface="+mn-lt"/>
                <a:ea typeface="+mn-ea"/>
                <a:cs typeface="+mn-cs"/>
              </a:rPr>
              <a:t>meet </a:t>
            </a:r>
            <a:r>
              <a:rPr lang="en-US" sz="1200" kern="1200" dirty="0">
                <a:solidFill>
                  <a:schemeClr val="tx1"/>
                </a:solidFill>
                <a:effectLst/>
                <a:latin typeface="+mn-lt"/>
                <a:ea typeface="+mn-ea"/>
                <a:cs typeface="+mn-cs"/>
              </a:rPr>
              <a:t>in your life groups and go through the discussion questions up on the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t>54</a:t>
            </a:fld>
            <a:endParaRPr lang="en-US"/>
          </a:p>
        </p:txBody>
      </p:sp>
    </p:spTree>
    <p:extLst>
      <p:ext uri="{BB962C8B-B14F-4D97-AF65-F5344CB8AC3E}">
        <p14:creationId xmlns:p14="http://schemas.microsoft.com/office/powerpoint/2010/main" val="274551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many of you here tonight would like to:</a:t>
            </a:r>
          </a:p>
        </p:txBody>
      </p:sp>
      <p:sp>
        <p:nvSpPr>
          <p:cNvPr id="4" name="Slide Number Placeholder 3"/>
          <p:cNvSpPr>
            <a:spLocks noGrp="1"/>
          </p:cNvSpPr>
          <p:nvPr>
            <p:ph type="sldNum" sz="quarter" idx="10"/>
          </p:nvPr>
        </p:nvSpPr>
        <p:spPr/>
        <p:txBody>
          <a:bodyPr/>
          <a:lstStyle/>
          <a:p>
            <a:fld id="{2FA0B6F9-62A6-4BEC-A50C-F963E7BD5206}" type="slidenum">
              <a:rPr lang="en-US" smtClean="0"/>
              <a:t>6</a:t>
            </a:fld>
            <a:endParaRPr lang="en-US"/>
          </a:p>
        </p:txBody>
      </p:sp>
    </p:spTree>
    <p:extLst>
      <p:ext uri="{BB962C8B-B14F-4D97-AF65-F5344CB8AC3E}">
        <p14:creationId xmlns:p14="http://schemas.microsoft.com/office/powerpoint/2010/main" val="715893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many of you here tonight would like to:</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22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many of you here tonight would like to:</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838251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many of you here tonight would like to:</a:t>
            </a:r>
          </a:p>
          <a:p>
            <a:endParaRPr lang="en-US" dirty="0"/>
          </a:p>
        </p:txBody>
      </p:sp>
      <p:sp>
        <p:nvSpPr>
          <p:cNvPr id="4" name="Slide Number Placeholder 3"/>
          <p:cNvSpPr>
            <a:spLocks noGrp="1"/>
          </p:cNvSpPr>
          <p:nvPr>
            <p:ph type="sldNum" sz="quarter" idx="10"/>
          </p:nvPr>
        </p:nvSpPr>
        <p:spPr/>
        <p:txBody>
          <a:bodyPr/>
          <a:lstStyle/>
          <a:p>
            <a:fld id="{2FA0B6F9-62A6-4BEC-A50C-F963E7BD520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9971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581E363-2DAF-4A02-865E-60D8CB263033}" type="slidenum">
              <a:rPr lang="en-US" altLang="en-US" smtClean="0"/>
              <a:pPr/>
              <a:t>‹#›</a:t>
            </a:fld>
            <a:endParaRPr lang="en-US" altLang="en-US"/>
          </a:p>
        </p:txBody>
      </p:sp>
    </p:spTree>
    <p:extLst>
      <p:ext uri="{BB962C8B-B14F-4D97-AF65-F5344CB8AC3E}">
        <p14:creationId xmlns:p14="http://schemas.microsoft.com/office/powerpoint/2010/main" val="66065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1DFEE8D-2574-4C90-89EF-C1D49DF56F12}" type="slidenum">
              <a:rPr lang="en-US" altLang="en-US" smtClean="0"/>
              <a:pPr/>
              <a:t>‹#›</a:t>
            </a:fld>
            <a:endParaRPr lang="en-US" altLang="en-US"/>
          </a:p>
        </p:txBody>
      </p:sp>
    </p:spTree>
    <p:extLst>
      <p:ext uri="{BB962C8B-B14F-4D97-AF65-F5344CB8AC3E}">
        <p14:creationId xmlns:p14="http://schemas.microsoft.com/office/powerpoint/2010/main" val="2694003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7E24243-8A1F-4B3C-BB24-AE7E06D5F91C}" type="slidenum">
              <a:rPr lang="en-US" altLang="en-US" smtClean="0"/>
              <a:pPr/>
              <a:t>‹#›</a:t>
            </a:fld>
            <a:endParaRPr lang="en-US" altLang="en-US"/>
          </a:p>
        </p:txBody>
      </p:sp>
    </p:spTree>
    <p:extLst>
      <p:ext uri="{BB962C8B-B14F-4D97-AF65-F5344CB8AC3E}">
        <p14:creationId xmlns:p14="http://schemas.microsoft.com/office/powerpoint/2010/main" val="68194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721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951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9321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6644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542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789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0616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5072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FC7EE12-40B4-421A-9E1B-49340AB43EA2}" type="slidenum">
              <a:rPr lang="en-US" altLang="en-US" smtClean="0"/>
              <a:pPr/>
              <a:t>‹#›</a:t>
            </a:fld>
            <a:endParaRPr lang="en-US" altLang="en-US"/>
          </a:p>
        </p:txBody>
      </p:sp>
    </p:spTree>
    <p:extLst>
      <p:ext uri="{BB962C8B-B14F-4D97-AF65-F5344CB8AC3E}">
        <p14:creationId xmlns:p14="http://schemas.microsoft.com/office/powerpoint/2010/main" val="45269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8810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3506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9090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3496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3974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23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8695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5380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810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060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039ADDA-6097-45E8-975B-B8F212A54CBC}" type="slidenum">
              <a:rPr lang="en-US" altLang="en-US" smtClean="0"/>
              <a:pPr/>
              <a:t>‹#›</a:t>
            </a:fld>
            <a:endParaRPr lang="en-US" altLang="en-US"/>
          </a:p>
        </p:txBody>
      </p:sp>
    </p:spTree>
    <p:extLst>
      <p:ext uri="{BB962C8B-B14F-4D97-AF65-F5344CB8AC3E}">
        <p14:creationId xmlns:p14="http://schemas.microsoft.com/office/powerpoint/2010/main" val="637440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201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0395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3042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162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8963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919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9614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167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4679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610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984E6F2-E72F-4079-A54E-56F96C0BE117}" type="slidenum">
              <a:rPr lang="en-US" altLang="en-US" smtClean="0"/>
              <a:pPr/>
              <a:t>‹#›</a:t>
            </a:fld>
            <a:endParaRPr lang="en-US" altLang="en-US"/>
          </a:p>
        </p:txBody>
      </p:sp>
    </p:spTree>
    <p:extLst>
      <p:ext uri="{BB962C8B-B14F-4D97-AF65-F5344CB8AC3E}">
        <p14:creationId xmlns:p14="http://schemas.microsoft.com/office/powerpoint/2010/main" val="9494949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42394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85940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0988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7388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856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fld id="{95DEBFB4-A855-427A-8C20-5C5E65857C5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8959277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BD6B5EDE-71EE-4F9D-A6C7-644636960A8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0874398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E88CBF92-D099-406A-B1C2-77E17238E96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3958932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0" y="2286000"/>
            <a:ext cx="3403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78800" y="2286000"/>
            <a:ext cx="3403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fld id="{78091DA0-AA11-4C42-BC34-969BCB0DD99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7984479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fld id="{203C0430-3D88-4B31-B331-0B8033FF486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93605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D985FE40-0B2B-4AE9-A53F-88AC0EB95C99}" type="slidenum">
              <a:rPr lang="en-US" altLang="en-US" smtClean="0"/>
              <a:pPr/>
              <a:t>‹#›</a:t>
            </a:fld>
            <a:endParaRPr lang="en-US" altLang="en-US"/>
          </a:p>
        </p:txBody>
      </p:sp>
    </p:spTree>
    <p:extLst>
      <p:ext uri="{BB962C8B-B14F-4D97-AF65-F5344CB8AC3E}">
        <p14:creationId xmlns:p14="http://schemas.microsoft.com/office/powerpoint/2010/main" val="30333652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fld id="{EF4855CE-185F-4E4C-8FCD-399D911075C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9282633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05467F1A-CA87-4A0E-B00B-177CF4FAB96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2637272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FC3EEAE0-29E3-4686-857E-9AF929EABAF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1240975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25" charset="0"/>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07504C00-B089-488B-87B0-78DE8E741FD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6077367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E7AE410-B99E-463E-960A-3344C6F67F0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9828122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0"/>
            <a:ext cx="27432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0"/>
            <a:ext cx="80264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fld id="{416D4658-7B78-4B3C-BFF4-E04D3B9E4FD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707851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8EC863-4A58-4ED7-A6B2-285A00E007A3}" type="slidenum">
              <a:rPr lang="en-US" altLang="en-US" smtClean="0"/>
              <a:pPr/>
              <a:t>‹#›</a:t>
            </a:fld>
            <a:endParaRPr lang="en-US" altLang="en-US"/>
          </a:p>
        </p:txBody>
      </p:sp>
    </p:spTree>
    <p:extLst>
      <p:ext uri="{BB962C8B-B14F-4D97-AF65-F5344CB8AC3E}">
        <p14:creationId xmlns:p14="http://schemas.microsoft.com/office/powerpoint/2010/main" val="235481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FA697439-E9A2-4F33-B95B-FC1743A7EB8B}" type="slidenum">
              <a:rPr lang="en-US" altLang="en-US" smtClean="0"/>
              <a:pPr/>
              <a:t>‹#›</a:t>
            </a:fld>
            <a:endParaRPr lang="en-US" altLang="en-US"/>
          </a:p>
        </p:txBody>
      </p:sp>
    </p:spTree>
    <p:extLst>
      <p:ext uri="{BB962C8B-B14F-4D97-AF65-F5344CB8AC3E}">
        <p14:creationId xmlns:p14="http://schemas.microsoft.com/office/powerpoint/2010/main" val="119879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C20BF12-AD62-42B5-81A5-284DC47A5A33}" type="slidenum">
              <a:rPr lang="en-US" altLang="en-US" smtClean="0"/>
              <a:pPr/>
              <a:t>‹#›</a:t>
            </a:fld>
            <a:endParaRPr lang="en-US" altLang="en-US"/>
          </a:p>
        </p:txBody>
      </p:sp>
    </p:spTree>
    <p:extLst>
      <p:ext uri="{BB962C8B-B14F-4D97-AF65-F5344CB8AC3E}">
        <p14:creationId xmlns:p14="http://schemas.microsoft.com/office/powerpoint/2010/main" val="125923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A89C150-E0C0-49F2-9119-CCC2A858FE43}" type="slidenum">
              <a:rPr lang="en-US" altLang="en-US" smtClean="0"/>
              <a:pPr/>
              <a:t>‹#›</a:t>
            </a:fld>
            <a:endParaRPr lang="en-US" altLang="en-US"/>
          </a:p>
        </p:txBody>
      </p:sp>
    </p:spTree>
    <p:extLst>
      <p:ext uri="{BB962C8B-B14F-4D97-AF65-F5344CB8AC3E}">
        <p14:creationId xmlns:p14="http://schemas.microsoft.com/office/powerpoint/2010/main" val="254761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21FFF-8BA9-4DA3-9E63-82C386108A6F}" type="slidenum">
              <a:rPr lang="en-US" altLang="en-US" smtClean="0"/>
              <a:pPr/>
              <a:t>‹#›</a:t>
            </a:fld>
            <a:endParaRPr lang="en-US" altLang="en-US"/>
          </a:p>
        </p:txBody>
      </p:sp>
    </p:spTree>
    <p:extLst>
      <p:ext uri="{BB962C8B-B14F-4D97-AF65-F5344CB8AC3E}">
        <p14:creationId xmlns:p14="http://schemas.microsoft.com/office/powerpoint/2010/main" val="14178812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1/18/2024</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33145701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1/18/2024</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88113152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fld id="{C764DE79-268F-4C1A-8933-263129D2AF90}" type="datetimeFigureOut">
              <a:rPr lang="en-US" dirty="0">
                <a:solidFill>
                  <a:prstClr val="black">
                    <a:tint val="75000"/>
                  </a:prstClr>
                </a:solidFill>
                <a:ea typeface="ヒラギノ角ゴ ProN W3" pitchFamily="-128" charset="-128"/>
                <a:sym typeface="Arial" panose="020B0604020202020204" pitchFamily="34" charset="0"/>
              </a:rPr>
              <a:pPr eaLnBrk="1" hangingPunct="1"/>
              <a:t>1/18/2024</a:t>
            </a:fld>
            <a:endParaRPr lang="en-US" dirty="0">
              <a:solidFill>
                <a:prstClr val="black">
                  <a:tint val="75000"/>
                </a:prstClr>
              </a:solidFill>
              <a:ea typeface="ヒラギノ角ゴ ProN W3" pitchFamily="-128" charset="-128"/>
              <a:sym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endParaRPr lang="en-US" dirty="0">
              <a:solidFill>
                <a:prstClr val="black">
                  <a:tint val="75000"/>
                </a:prstClr>
              </a:solidFill>
              <a:ea typeface="ヒラギノ角ゴ ProN W3" pitchFamily="-128" charset="-128"/>
              <a:sym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fld id="{48F63A3B-78C7-47BE-AE5E-E10140E04643}" type="slidenum">
              <a:rPr lang="en-US" dirty="0">
                <a:solidFill>
                  <a:prstClr val="black">
                    <a:tint val="75000"/>
                  </a:prstClr>
                </a:solidFill>
                <a:ea typeface="ヒラギノ角ゴ ProN W3" pitchFamily="-128" charset="-128"/>
                <a:sym typeface="Arial" panose="020B0604020202020204" pitchFamily="34" charset="0"/>
              </a:rPr>
              <a:pPr eaLnBrk="1" hangingPunct="1"/>
              <a:t>‹#›</a:t>
            </a:fld>
            <a:endParaRPr lang="en-US" dirty="0">
              <a:solidFill>
                <a:prstClr val="black">
                  <a:tint val="75000"/>
                </a:prstClr>
              </a:solidFill>
              <a:ea typeface="ヒラギノ角ゴ ProN W3" pitchFamily="-128" charset="-128"/>
              <a:sym typeface="Arial" panose="020B0604020202020204" pitchFamily="34" charset="0"/>
            </a:endParaRPr>
          </a:p>
        </p:txBody>
      </p:sp>
    </p:spTree>
    <p:extLst>
      <p:ext uri="{BB962C8B-B14F-4D97-AF65-F5344CB8AC3E}">
        <p14:creationId xmlns:p14="http://schemas.microsoft.com/office/powerpoint/2010/main" val="419279513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508000" y="0"/>
            <a:ext cx="11074400" cy="1722438"/>
          </a:xfrm>
          <a:prstGeom prst="rect">
            <a:avLst/>
          </a:prstGeom>
          <a:noFill/>
          <a:ln w="12700">
            <a:noFill/>
            <a:miter lim="800000"/>
            <a:headEnd/>
            <a:tailEnd/>
          </a:ln>
          <a:effectLst/>
        </p:spPr>
        <p:txBody>
          <a:bodyPr vert="horz" wrap="square" lIns="50800" tIns="50800" rIns="91440" bIns="50800" numCol="1" anchor="ctr" anchorCtr="0" compatLnSpc="1">
            <a:prstTxWarp prst="textNoShape">
              <a:avLst/>
            </a:prstTxWarp>
          </a:bodyPr>
          <a:lstStyle/>
          <a:p>
            <a:pPr lvl="0"/>
            <a:r>
              <a:rPr lang="en-US" altLang="en-US"/>
              <a:t>Click to edit Master title style</a:t>
            </a:r>
          </a:p>
        </p:txBody>
      </p:sp>
      <p:sp>
        <p:nvSpPr>
          <p:cNvPr id="13315" name="Rectangle 2"/>
          <p:cNvSpPr>
            <a:spLocks noGrp="1" noChangeArrowheads="1"/>
          </p:cNvSpPr>
          <p:nvPr>
            <p:ph type="body" idx="1"/>
          </p:nvPr>
        </p:nvSpPr>
        <p:spPr bwMode="auto">
          <a:xfrm>
            <a:off x="508000" y="1905000"/>
            <a:ext cx="1107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Text Box 3"/>
          <p:cNvSpPr txBox="1">
            <a:spLocks noGrp="1" noChangeArrowheads="1"/>
          </p:cNvSpPr>
          <p:nvPr>
            <p:ph type="sldNum" sz="quarter" idx="4"/>
          </p:nvPr>
        </p:nvSpPr>
        <p:spPr bwMode="auto">
          <a:xfrm>
            <a:off x="9950451" y="6245225"/>
            <a:ext cx="416983"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eaLnBrk="1" hangingPunct="1"/>
            <a:fld id="{DF057B13-7400-4917-A04E-2E26FA02AC08}" type="slidenum">
              <a:rPr lang="en-US" altLang="en-US" smtClean="0">
                <a:solidFill>
                  <a:srgbClr val="FFFFFF"/>
                </a:solidFill>
                <a:ea typeface="ＭＳ Ｐゴシック" panose="020B0600070205080204" pitchFamily="34" charset="-128"/>
              </a:rPr>
              <a:pPr eaLnBrk="1" hangingPunct="1"/>
              <a:t>‹#›</a:t>
            </a:fld>
            <a:endParaRPr lang="en-US" altLang="en-US">
              <a:solidFill>
                <a:srgbClr val="FFFFFF"/>
              </a:solidFill>
              <a:ea typeface="ＭＳ Ｐゴシック" panose="020B0600070205080204" pitchFamily="34" charset="-128"/>
            </a:endParaRPr>
          </a:p>
        </p:txBody>
      </p:sp>
    </p:spTree>
    <p:extLst>
      <p:ext uri="{BB962C8B-B14F-4D97-AF65-F5344CB8AC3E}">
        <p14:creationId xmlns:p14="http://schemas.microsoft.com/office/powerpoint/2010/main" val="727552417"/>
      </p:ext>
    </p:extLst>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hf hdr="0" ftr="0" dt="0"/>
  <p:txStyles>
    <p:titleStyle>
      <a:lvl1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1pPr>
      <a:lvl2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2pPr>
      <a:lvl3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3pPr>
      <a:lvl4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4pPr>
      <a:lvl5pPr marL="39688" indent="-39688" algn="ctr" rtl="0" eaLnBrk="0" fontAlgn="base" hangingPunct="0">
        <a:spcBef>
          <a:spcPct val="0"/>
        </a:spcBef>
        <a:spcAft>
          <a:spcPct val="0"/>
        </a:spcAft>
        <a:defRPr sz="4000" b="1" i="1">
          <a:solidFill>
            <a:schemeClr val="tx1"/>
          </a:solidFill>
          <a:effectLst>
            <a:outerShdw blurRad="38100" dist="38100" dir="2700000" algn="tl">
              <a:srgbClr val="FFFFFF"/>
            </a:outerShdw>
          </a:effectLst>
          <a:latin typeface="Verdana" panose="020B0604030504040204" pitchFamily="34" charset="0"/>
          <a:ea typeface="ＭＳ Ｐゴシック" pitchFamily="25" charset="-128"/>
          <a:cs typeface="ＭＳ Ｐゴシック" pitchFamily="25" charset="-128"/>
          <a:sym typeface="Georgia" pitchFamily="25" charset="0"/>
        </a:defRPr>
      </a:lvl5pPr>
      <a:lvl6pPr marL="496888" algn="ctr" rtl="0" fontAlgn="base">
        <a:spcBef>
          <a:spcPct val="0"/>
        </a:spcBef>
        <a:spcAft>
          <a:spcPct val="0"/>
        </a:spcAft>
        <a:defRPr sz="4000" b="1" i="1">
          <a:solidFill>
            <a:srgbClr val="8E281E"/>
          </a:solidFill>
          <a:effectLst>
            <a:outerShdw blurRad="38100" dist="38100" dir="2700000" algn="tl">
              <a:srgbClr val="FFFFFF"/>
            </a:outerShdw>
          </a:effectLst>
          <a:latin typeface="Georgia" pitchFamily="25" charset="0"/>
          <a:sym typeface="Georgia" pitchFamily="25" charset="0"/>
        </a:defRPr>
      </a:lvl6pPr>
      <a:lvl7pPr marL="954088" algn="ctr" rtl="0" fontAlgn="base">
        <a:spcBef>
          <a:spcPct val="0"/>
        </a:spcBef>
        <a:spcAft>
          <a:spcPct val="0"/>
        </a:spcAft>
        <a:defRPr sz="4000" b="1" i="1">
          <a:solidFill>
            <a:srgbClr val="8E281E"/>
          </a:solidFill>
          <a:effectLst>
            <a:outerShdw blurRad="38100" dist="38100" dir="2700000" algn="tl">
              <a:srgbClr val="FFFFFF"/>
            </a:outerShdw>
          </a:effectLst>
          <a:latin typeface="Georgia" pitchFamily="25" charset="0"/>
          <a:sym typeface="Georgia" pitchFamily="25" charset="0"/>
        </a:defRPr>
      </a:lvl7pPr>
      <a:lvl8pPr marL="1411288" algn="ctr" rtl="0" fontAlgn="base">
        <a:spcBef>
          <a:spcPct val="0"/>
        </a:spcBef>
        <a:spcAft>
          <a:spcPct val="0"/>
        </a:spcAft>
        <a:defRPr sz="4000" b="1" i="1">
          <a:solidFill>
            <a:srgbClr val="8E281E"/>
          </a:solidFill>
          <a:effectLst>
            <a:outerShdw blurRad="38100" dist="38100" dir="2700000" algn="tl">
              <a:srgbClr val="FFFFFF"/>
            </a:outerShdw>
          </a:effectLst>
          <a:latin typeface="Georgia" pitchFamily="25" charset="0"/>
          <a:sym typeface="Georgia" pitchFamily="25" charset="0"/>
        </a:defRPr>
      </a:lvl8pPr>
      <a:lvl9pPr marL="1868488" algn="ctr" rtl="0" fontAlgn="base">
        <a:spcBef>
          <a:spcPct val="0"/>
        </a:spcBef>
        <a:spcAft>
          <a:spcPct val="0"/>
        </a:spcAft>
        <a:defRPr sz="4000" b="1" i="1">
          <a:solidFill>
            <a:srgbClr val="8E281E"/>
          </a:solidFill>
          <a:effectLst>
            <a:outerShdw blurRad="38100" dist="38100" dir="2700000" algn="tl">
              <a:srgbClr val="FFFFFF"/>
            </a:outerShdw>
          </a:effectLst>
          <a:latin typeface="Georgia" pitchFamily="25" charset="0"/>
          <a:sym typeface="Georgia" pitchFamily="25" charset="0"/>
        </a:defRPr>
      </a:lvl9pPr>
    </p:titleStyle>
    <p:bodyStyle>
      <a:lvl1pPr marL="382588" indent="-342900" algn="l" rtl="0" eaLnBrk="0" fontAlgn="base" hangingPunct="0">
        <a:spcBef>
          <a:spcPts val="700"/>
        </a:spcBef>
        <a:spcAft>
          <a:spcPct val="0"/>
        </a:spcAft>
        <a:buSzPct val="100000"/>
        <a:buFont typeface="Lucida Grande" pitchFamily="28" charset="0"/>
        <a:buChar char="•"/>
        <a:defRPr sz="3200">
          <a:solidFill>
            <a:schemeClr val="tx1"/>
          </a:solidFill>
          <a:latin typeface="Verdana" panose="020B0604030504040204" pitchFamily="34" charset="0"/>
          <a:ea typeface="ＭＳ Ｐゴシック" pitchFamily="25" charset="-128"/>
          <a:cs typeface="ＭＳ Ｐゴシック" pitchFamily="25" charset="-128"/>
          <a:sym typeface="Arial" pitchFamily="25" charset="0"/>
        </a:defRPr>
      </a:lvl1pPr>
      <a:lvl2pPr marL="731838" indent="-285750" algn="l" rtl="0" eaLnBrk="0" fontAlgn="base" hangingPunct="0">
        <a:spcBef>
          <a:spcPts val="600"/>
        </a:spcBef>
        <a:spcAft>
          <a:spcPct val="0"/>
        </a:spcAft>
        <a:buSzPct val="100000"/>
        <a:buFont typeface="Lucida Grande" pitchFamily="28" charset="0"/>
        <a:buChar char="–"/>
        <a:defRPr sz="2800">
          <a:solidFill>
            <a:schemeClr val="tx1"/>
          </a:solidFill>
          <a:latin typeface="Verdana" panose="020B0604030504040204" pitchFamily="34" charset="0"/>
          <a:ea typeface="ＭＳ Ｐゴシック" pitchFamily="25" charset="-128"/>
          <a:sym typeface="Arial" pitchFamily="25" charset="0"/>
        </a:defRPr>
      </a:lvl2pPr>
      <a:lvl3pPr marL="1131888" indent="-228600" algn="l" rtl="0" eaLnBrk="0" fontAlgn="base" hangingPunct="0">
        <a:spcBef>
          <a:spcPts val="600"/>
        </a:spcBef>
        <a:spcAft>
          <a:spcPct val="0"/>
        </a:spcAft>
        <a:buSzPct val="100000"/>
        <a:buFont typeface="Lucida Grande" pitchFamily="28" charset="0"/>
        <a:buChar char="•"/>
        <a:defRPr sz="2400">
          <a:solidFill>
            <a:schemeClr val="tx1"/>
          </a:solidFill>
          <a:latin typeface="Verdana" panose="020B0604030504040204" pitchFamily="34" charset="0"/>
          <a:ea typeface="ＭＳ Ｐゴシック" pitchFamily="25" charset="-128"/>
          <a:sym typeface="Arial" pitchFamily="25" charset="0"/>
        </a:defRPr>
      </a:lvl3pPr>
      <a:lvl4pPr marL="1589088" indent="-228600" algn="l" rtl="0" eaLnBrk="0" fontAlgn="base" hangingPunct="0">
        <a:spcBef>
          <a:spcPts val="500"/>
        </a:spcBef>
        <a:spcAft>
          <a:spcPct val="0"/>
        </a:spcAft>
        <a:buSzPct val="100000"/>
        <a:buFont typeface="Lucida Grande" pitchFamily="28" charset="0"/>
        <a:buChar char="–"/>
        <a:defRPr sz="2000">
          <a:solidFill>
            <a:schemeClr val="tx1"/>
          </a:solidFill>
          <a:latin typeface="Verdana" panose="020B0604030504040204" pitchFamily="34" charset="0"/>
          <a:ea typeface="ＭＳ Ｐゴシック" pitchFamily="25" charset="-128"/>
          <a:sym typeface="Arial" pitchFamily="25" charset="0"/>
        </a:defRPr>
      </a:lvl4pPr>
      <a:lvl5pPr marL="2046288" indent="-228600" algn="l" rtl="0" eaLnBrk="0" fontAlgn="base" hangingPunct="0">
        <a:spcBef>
          <a:spcPts val="500"/>
        </a:spcBef>
        <a:spcAft>
          <a:spcPct val="0"/>
        </a:spcAft>
        <a:buSzPct val="100000"/>
        <a:buFont typeface="Lucida Grande" pitchFamily="28" charset="0"/>
        <a:buChar char="»"/>
        <a:defRPr sz="2000">
          <a:solidFill>
            <a:schemeClr val="tx1"/>
          </a:solidFill>
          <a:latin typeface="Verdana" panose="020B0604030504040204" pitchFamily="34" charset="0"/>
          <a:ea typeface="ＭＳ Ｐゴシック" pitchFamily="25" charset="-128"/>
          <a:sym typeface="Arial" pitchFamily="25" charset="0"/>
        </a:defRPr>
      </a:lvl5pPr>
      <a:lvl6pPr marL="2503488" indent="-228600" algn="l" rtl="0" fontAlgn="base">
        <a:spcBef>
          <a:spcPts val="500"/>
        </a:spcBef>
        <a:spcAft>
          <a:spcPct val="0"/>
        </a:spcAft>
        <a:buSzPct val="100000"/>
        <a:buFont typeface="Lucida Grande" pitchFamily="25" charset="0"/>
        <a:buChar char="»"/>
        <a:defRPr sz="2000">
          <a:solidFill>
            <a:srgbClr val="2D1F14"/>
          </a:solidFill>
          <a:latin typeface="+mn-lt"/>
          <a:ea typeface="ＭＳ Ｐゴシック" pitchFamily="25" charset="-128"/>
          <a:sym typeface="Arial" pitchFamily="25" charset="0"/>
        </a:defRPr>
      </a:lvl6pPr>
      <a:lvl7pPr marL="2960688" indent="-228600" algn="l" rtl="0" fontAlgn="base">
        <a:spcBef>
          <a:spcPts val="500"/>
        </a:spcBef>
        <a:spcAft>
          <a:spcPct val="0"/>
        </a:spcAft>
        <a:buSzPct val="100000"/>
        <a:buFont typeface="Lucida Grande" pitchFamily="25" charset="0"/>
        <a:buChar char="»"/>
        <a:defRPr sz="2000">
          <a:solidFill>
            <a:srgbClr val="2D1F14"/>
          </a:solidFill>
          <a:latin typeface="+mn-lt"/>
          <a:ea typeface="ＭＳ Ｐゴシック" pitchFamily="25" charset="-128"/>
          <a:sym typeface="Arial" pitchFamily="25" charset="0"/>
        </a:defRPr>
      </a:lvl7pPr>
      <a:lvl8pPr marL="3417888" indent="-228600" algn="l" rtl="0" fontAlgn="base">
        <a:spcBef>
          <a:spcPts val="500"/>
        </a:spcBef>
        <a:spcAft>
          <a:spcPct val="0"/>
        </a:spcAft>
        <a:buSzPct val="100000"/>
        <a:buFont typeface="Lucida Grande" pitchFamily="25" charset="0"/>
        <a:buChar char="»"/>
        <a:defRPr sz="2000">
          <a:solidFill>
            <a:srgbClr val="2D1F14"/>
          </a:solidFill>
          <a:latin typeface="+mn-lt"/>
          <a:ea typeface="ＭＳ Ｐゴシック" pitchFamily="25" charset="-128"/>
          <a:sym typeface="Arial" pitchFamily="25" charset="0"/>
        </a:defRPr>
      </a:lvl8pPr>
      <a:lvl9pPr marL="3875088" indent="-228600" algn="l" rtl="0" fontAlgn="base">
        <a:spcBef>
          <a:spcPts val="500"/>
        </a:spcBef>
        <a:spcAft>
          <a:spcPct val="0"/>
        </a:spcAft>
        <a:buSzPct val="100000"/>
        <a:buFont typeface="Lucida Grande" pitchFamily="25" charset="0"/>
        <a:buChar char="»"/>
        <a:defRPr sz="2000">
          <a:solidFill>
            <a:srgbClr val="2D1F14"/>
          </a:solidFill>
          <a:latin typeface="+mn-lt"/>
          <a:ea typeface="ＭＳ Ｐゴシック" pitchFamily="25" charset="-128"/>
          <a:sym typeface="Arial" pitchFamily="2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81982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1399032" y="1536290"/>
            <a:ext cx="6642010" cy="3785419"/>
          </a:xfrm>
        </p:spPr>
        <p:txBody>
          <a:bodyPr>
            <a:normAutofit/>
          </a:bodyPr>
          <a:lstStyle/>
          <a:p>
            <a:pPr marL="0" lvl="0" indent="0">
              <a:buNone/>
            </a:pPr>
            <a:r>
              <a:rPr lang="en-US" sz="8800" dirty="0"/>
              <a:t>Have a healthier marriage?</a:t>
            </a:r>
          </a:p>
          <a:p>
            <a:pPr marL="0" indent="0">
              <a:buNone/>
            </a:pPr>
            <a:endParaRPr lang="en-US" altLang="en-US" sz="6000" dirty="0">
              <a:latin typeface="+mj-lt"/>
            </a:endParaRPr>
          </a:p>
        </p:txBody>
      </p:sp>
      <p:sp>
        <p:nvSpPr>
          <p:cNvPr id="76" name="Rectangle 75">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627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127" name="Picture 7" descr="Low Angle Photography of Man Jump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93" r="7337" b="-1"/>
          <a:stretch/>
        </p:blipFill>
        <p:spPr bwMode="auto">
          <a:xfrm>
            <a:off x="8205634" y="722376"/>
            <a:ext cx="3337560" cy="5413248"/>
          </a:xfrm>
          <a:prstGeom prst="rect">
            <a:avLst/>
          </a:prstGeom>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567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1156716" y="1536290"/>
            <a:ext cx="6642010" cy="3785419"/>
          </a:xfrm>
        </p:spPr>
        <p:txBody>
          <a:bodyPr>
            <a:normAutofit fontScale="92500" lnSpcReduction="20000"/>
          </a:bodyPr>
          <a:lstStyle/>
          <a:p>
            <a:pPr marL="0" lvl="0" indent="0">
              <a:buNone/>
            </a:pPr>
            <a:r>
              <a:rPr lang="en-US" sz="8800" dirty="0"/>
              <a:t>Create better relationships with your children?</a:t>
            </a:r>
          </a:p>
          <a:p>
            <a:pPr marL="0" indent="0">
              <a:buNone/>
            </a:pPr>
            <a:endParaRPr lang="en-US" altLang="en-US" sz="6000" dirty="0">
              <a:latin typeface="+mj-lt"/>
            </a:endParaRPr>
          </a:p>
        </p:txBody>
      </p:sp>
      <p:sp>
        <p:nvSpPr>
          <p:cNvPr id="76" name="Rectangle 75">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627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127" name="Picture 7" descr="Low Angle Photography of Man Jump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93" r="7337" b="-1"/>
          <a:stretch/>
        </p:blipFill>
        <p:spPr bwMode="auto">
          <a:xfrm>
            <a:off x="8205634" y="722376"/>
            <a:ext cx="3337560" cy="5413248"/>
          </a:xfrm>
          <a:prstGeom prst="rect">
            <a:avLst/>
          </a:prstGeom>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01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1156716" y="1536290"/>
            <a:ext cx="6642010" cy="3785419"/>
          </a:xfrm>
        </p:spPr>
        <p:txBody>
          <a:bodyPr>
            <a:normAutofit fontScale="92500" lnSpcReduction="20000"/>
          </a:bodyPr>
          <a:lstStyle/>
          <a:p>
            <a:pPr marL="0" lvl="0" indent="0">
              <a:buNone/>
            </a:pPr>
            <a:r>
              <a:rPr lang="en-US" sz="8800" dirty="0"/>
              <a:t>Overcome bitterness and learn to forgive?</a:t>
            </a:r>
          </a:p>
          <a:p>
            <a:pPr marL="0" indent="0">
              <a:buNone/>
            </a:pPr>
            <a:endParaRPr lang="en-US" altLang="en-US" sz="6000" dirty="0">
              <a:latin typeface="+mj-lt"/>
            </a:endParaRPr>
          </a:p>
        </p:txBody>
      </p:sp>
      <p:sp>
        <p:nvSpPr>
          <p:cNvPr id="76" name="Rectangle 75">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627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127" name="Picture 7" descr="Low Angle Photography of Man Jump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93" r="7337" b="-1"/>
          <a:stretch/>
        </p:blipFill>
        <p:spPr bwMode="auto">
          <a:xfrm>
            <a:off x="8205634" y="722376"/>
            <a:ext cx="3337560" cy="5413248"/>
          </a:xfrm>
          <a:prstGeom prst="rect">
            <a:avLst/>
          </a:prstGeom>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63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1156716" y="1536290"/>
            <a:ext cx="6642010" cy="3785419"/>
          </a:xfrm>
        </p:spPr>
        <p:txBody>
          <a:bodyPr>
            <a:normAutofit/>
          </a:bodyPr>
          <a:lstStyle/>
          <a:p>
            <a:pPr marL="0" lvl="0" indent="0">
              <a:buNone/>
            </a:pPr>
            <a:r>
              <a:rPr lang="en-US" sz="8800" dirty="0"/>
              <a:t>Master your personal finances?</a:t>
            </a:r>
          </a:p>
          <a:p>
            <a:pPr marL="0" indent="0">
              <a:buNone/>
            </a:pPr>
            <a:endParaRPr lang="en-US" altLang="en-US" sz="6000" dirty="0">
              <a:latin typeface="+mj-lt"/>
            </a:endParaRPr>
          </a:p>
        </p:txBody>
      </p:sp>
      <p:sp>
        <p:nvSpPr>
          <p:cNvPr id="76" name="Rectangle 75">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627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127" name="Picture 7" descr="Low Angle Photography of Man Jump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93" r="7337" b="-1"/>
          <a:stretch/>
        </p:blipFill>
        <p:spPr bwMode="auto">
          <a:xfrm>
            <a:off x="8205634" y="722376"/>
            <a:ext cx="3337560" cy="5413248"/>
          </a:xfrm>
          <a:prstGeom prst="rect">
            <a:avLst/>
          </a:prstGeom>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84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3048000"/>
            <a:ext cx="6096000" cy="1325563"/>
          </a:xfrm>
        </p:spPr>
        <p:txBody>
          <a:bodyPr>
            <a:noAutofit/>
          </a:bodyPr>
          <a:lstStyle/>
          <a:p>
            <a:r>
              <a:rPr lang="en-US" b="1" dirty="0">
                <a:latin typeface="+mn-lt"/>
              </a:rPr>
              <a:t>Brothers, I do not consider that I have made it my own. But one thing I do: </a:t>
            </a:r>
            <a:r>
              <a:rPr lang="en-US" b="1" u="sng" dirty="0">
                <a:latin typeface="+mn-lt"/>
              </a:rPr>
              <a:t>forgetting what lies behind and straining forward </a:t>
            </a:r>
            <a:r>
              <a:rPr lang="en-US" b="1" dirty="0">
                <a:latin typeface="+mn-lt"/>
              </a:rPr>
              <a:t>to what lies ahead.         Philippians 3:13 NKJV</a:t>
            </a:r>
            <a:br>
              <a:rPr lang="en-US" altLang="en-US" b="1" dirty="0">
                <a:latin typeface="+mn-lt"/>
              </a:rPr>
            </a:br>
            <a:endParaRPr lang="en-US" dirty="0">
              <a:latin typeface="+mn-lt"/>
            </a:endParaRPr>
          </a:p>
        </p:txBody>
      </p:sp>
      <p:pic>
        <p:nvPicPr>
          <p:cNvPr id="1026" name="Picture 2" descr="A man reading  Indoo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691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21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3" name="Rectangle 5"/>
          <p:cNvSpPr>
            <a:spLocks noGrp="1" noChangeArrowheads="1"/>
          </p:cNvSpPr>
          <p:nvPr>
            <p:ph type="ctrTitle"/>
          </p:nvPr>
        </p:nvSpPr>
        <p:spPr>
          <a:xfrm>
            <a:off x="2581020" y="9140952"/>
            <a:ext cx="8410663" cy="704850"/>
          </a:xfrm>
        </p:spPr>
        <p:txBody>
          <a:bodyPr>
            <a:normAutofit fontScale="90000"/>
          </a:bodyPr>
          <a:lstStyle/>
          <a:p>
            <a:endParaRPr lang="en-US" altLang="en-US" dirty="0"/>
          </a:p>
        </p:txBody>
      </p:sp>
      <p:pic>
        <p:nvPicPr>
          <p:cNvPr id="2050" name="Picture 2" descr="Not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2" y="0"/>
            <a:ext cx="122137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04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3" name="Rectangle 5"/>
          <p:cNvSpPr>
            <a:spLocks noGrp="1" noChangeArrowheads="1"/>
          </p:cNvSpPr>
          <p:nvPr>
            <p:ph type="ctrTitle"/>
          </p:nvPr>
        </p:nvSpPr>
        <p:spPr>
          <a:xfrm>
            <a:off x="2581020" y="9140952"/>
            <a:ext cx="8410663" cy="704850"/>
          </a:xfrm>
        </p:spPr>
        <p:txBody>
          <a:bodyPr>
            <a:normAutofit fontScale="90000"/>
          </a:bodyPr>
          <a:lstStyle/>
          <a:p>
            <a:endParaRPr lang="en-US" altLang="en-US" dirty="0"/>
          </a:p>
        </p:txBody>
      </p:sp>
      <p:pic>
        <p:nvPicPr>
          <p:cNvPr id="3074" name="Picture 2" descr="Not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659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3" name="Rectangle 5"/>
          <p:cNvSpPr>
            <a:spLocks noGrp="1" noChangeArrowheads="1"/>
          </p:cNvSpPr>
          <p:nvPr>
            <p:ph type="ctrTitle"/>
          </p:nvPr>
        </p:nvSpPr>
        <p:spPr>
          <a:xfrm>
            <a:off x="2581020" y="9140952"/>
            <a:ext cx="8410663" cy="704850"/>
          </a:xfrm>
        </p:spPr>
        <p:txBody>
          <a:bodyPr>
            <a:normAutofit fontScale="90000"/>
          </a:bodyPr>
          <a:lstStyle/>
          <a:p>
            <a:endParaRPr lang="en-US" altLang="en-US" dirty="0"/>
          </a:p>
        </p:txBody>
      </p:sp>
      <p:pic>
        <p:nvPicPr>
          <p:cNvPr id="4098" name="Picture 2" descr="Not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794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1800"/>
            <a:ext cx="6400800" cy="1325563"/>
          </a:xfrm>
        </p:spPr>
        <p:txBody>
          <a:bodyPr>
            <a:noAutofit/>
          </a:bodyPr>
          <a:lstStyle/>
          <a:p>
            <a:r>
              <a:rPr lang="en-US" sz="4800" b="1" dirty="0">
                <a:latin typeface="+mn-lt"/>
              </a:rPr>
              <a:t>The fear of the </a:t>
            </a:r>
            <a:r>
              <a:rPr lang="en-US" sz="4800" b="1" cap="small" dirty="0">
                <a:latin typeface="+mn-lt"/>
              </a:rPr>
              <a:t>Lord</a:t>
            </a:r>
            <a:r>
              <a:rPr lang="en-US" sz="4800" b="1" dirty="0">
                <a:latin typeface="+mn-lt"/>
              </a:rPr>
              <a:t> </a:t>
            </a:r>
            <a:r>
              <a:rPr lang="en-US" sz="4800" b="1" i="1" dirty="0">
                <a:latin typeface="+mn-lt"/>
              </a:rPr>
              <a:t>is</a:t>
            </a:r>
            <a:r>
              <a:rPr lang="en-US" sz="4800" b="1" dirty="0">
                <a:latin typeface="+mn-lt"/>
              </a:rPr>
              <a:t> the beginning of knowledge, </a:t>
            </a:r>
            <a:r>
              <a:rPr lang="en-US" sz="4800" b="1" i="1" dirty="0">
                <a:latin typeface="+mn-lt"/>
              </a:rPr>
              <a:t>But</a:t>
            </a:r>
            <a:r>
              <a:rPr lang="en-US" sz="4800" b="1" dirty="0">
                <a:latin typeface="+mn-lt"/>
              </a:rPr>
              <a:t> fools despise wisdom and instruction.                       </a:t>
            </a:r>
            <a:r>
              <a:rPr lang="en-US" b="1" dirty="0">
                <a:latin typeface="+mn-lt"/>
              </a:rPr>
              <a:t>- Proverbs 1:7 NKJV</a:t>
            </a:r>
            <a:br>
              <a:rPr lang="en-US" altLang="en-US" b="1" dirty="0">
                <a:latin typeface="+mn-lt"/>
              </a:rPr>
            </a:br>
            <a:endParaRPr lang="en-US" dirty="0">
              <a:latin typeface="+mn-lt"/>
            </a:endParaRPr>
          </a:p>
        </p:txBody>
      </p:sp>
      <p:pic>
        <p:nvPicPr>
          <p:cNvPr id="5122" name="Picture 2" descr="Woman Holding Boo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08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ouple walking barefoot with a child at the gard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60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DA3D79E8-4321-4568-8E49-29D53CB3B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2"/>
          <p:cNvSpPr>
            <a:spLocks noGrp="1" noChangeArrowheads="1"/>
          </p:cNvSpPr>
          <p:nvPr>
            <p:ph type="title"/>
          </p:nvPr>
        </p:nvSpPr>
        <p:spPr>
          <a:xfrm>
            <a:off x="5870702" y="792587"/>
            <a:ext cx="5959587" cy="4663512"/>
          </a:xfrm>
        </p:spPr>
        <p:txBody>
          <a:bodyPr vert="horz" lIns="91440" tIns="45720" rIns="91440" bIns="45720" rtlCol="0" anchor="b">
            <a:noAutofit/>
          </a:bodyPr>
          <a:lstStyle/>
          <a:p>
            <a:r>
              <a:rPr lang="en-US" altLang="en-US" sz="7200" b="1" dirty="0">
                <a:solidFill>
                  <a:schemeClr val="tx2"/>
                </a:solidFill>
                <a:latin typeface="+mn-lt"/>
              </a:rPr>
              <a:t>L - Life</a:t>
            </a:r>
            <a:br>
              <a:rPr lang="en-US" altLang="en-US" sz="7200" b="1" dirty="0">
                <a:solidFill>
                  <a:schemeClr val="tx2"/>
                </a:solidFill>
                <a:latin typeface="+mn-lt"/>
              </a:rPr>
            </a:br>
            <a:r>
              <a:rPr lang="en-US" altLang="en-US" sz="7200" b="1" dirty="0">
                <a:solidFill>
                  <a:schemeClr val="tx2"/>
                </a:solidFill>
                <a:latin typeface="+mn-lt"/>
              </a:rPr>
              <a:t>I - Investments</a:t>
            </a:r>
            <a:br>
              <a:rPr lang="en-US" altLang="en-US" sz="7200" b="1" dirty="0">
                <a:solidFill>
                  <a:schemeClr val="tx2"/>
                </a:solidFill>
                <a:latin typeface="+mn-lt"/>
              </a:rPr>
            </a:br>
            <a:r>
              <a:rPr lang="en-US" altLang="en-US" sz="7200" b="1" dirty="0">
                <a:solidFill>
                  <a:schemeClr val="tx2"/>
                </a:solidFill>
                <a:latin typeface="+mn-lt"/>
              </a:rPr>
              <a:t>F - For</a:t>
            </a:r>
            <a:br>
              <a:rPr lang="en-US" altLang="en-US" sz="7200" b="1" dirty="0">
                <a:solidFill>
                  <a:schemeClr val="tx2"/>
                </a:solidFill>
                <a:latin typeface="+mn-lt"/>
              </a:rPr>
            </a:br>
            <a:r>
              <a:rPr lang="en-US" altLang="en-US" sz="7200" b="1" dirty="0">
                <a:solidFill>
                  <a:schemeClr val="tx2"/>
                </a:solidFill>
                <a:latin typeface="+mn-lt"/>
              </a:rPr>
              <a:t>E - Eternity</a:t>
            </a:r>
          </a:p>
        </p:txBody>
      </p:sp>
      <p:pic>
        <p:nvPicPr>
          <p:cNvPr id="1029" name="Picture 5" descr="Neon Signage"/>
          <p:cNvPicPr>
            <a:picLocks noGrp="1" noChangeAspect="1" noChangeArrowheads="1"/>
          </p:cNvPicPr>
          <p:nvPr>
            <p:ph idx="1"/>
          </p:nvPr>
        </p:nvPicPr>
        <p:blipFill rotWithShape="1">
          <a:blip r:embed="rId3" cstate="print">
            <a:duotone>
              <a:prstClr val="black"/>
              <a:prstClr val="white"/>
            </a:duotone>
            <a:extLst>
              <a:ext uri="{28A0092B-C50C-407E-A947-70E740481C1C}">
                <a14:useLocalDpi xmlns:a14="http://schemas.microsoft.com/office/drawing/2010/main" val="0"/>
              </a:ext>
            </a:extLst>
          </a:blip>
          <a:srcRect t="658" r="1" b="7100"/>
          <a:stretch/>
        </p:blipFill>
        <p:spPr bwMode="auto">
          <a:xfrm>
            <a:off x="20" y="10"/>
            <a:ext cx="5576027" cy="6857989"/>
          </a:xfrm>
          <a:prstGeom prst="rect">
            <a:avLst/>
          </a:prstGeom>
          <a:extLst>
            <a:ext uri="{909E8E84-426E-40DD-AFC4-6F175D3DCCD1}">
              <a14:hiddenFill xmlns:a14="http://schemas.microsoft.com/office/drawing/2010/main">
                <a:solidFill>
                  <a:srgbClr val="FFFFFF"/>
                </a:solidFill>
              </a14:hiddenFill>
            </a:ext>
          </a:extLst>
        </p:spPr>
      </p:pic>
      <p:cxnSp>
        <p:nvCxnSpPr>
          <p:cNvPr id="140" name="Straight Connector 139">
            <a:extLst>
              <a:ext uri="{FF2B5EF4-FFF2-40B4-BE49-F238E27FC236}">
                <a16:creationId xmlns:a16="http://schemas.microsoft.com/office/drawing/2014/main" id="{27079481-2F79-4902-AF2E-C07B19A098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BD0214A-A25B-4780-8EBF-766156CAC5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44" name="Group 143">
            <a:extLst>
              <a:ext uri="{FF2B5EF4-FFF2-40B4-BE49-F238E27FC236}">
                <a16:creationId xmlns:a16="http://schemas.microsoft.com/office/drawing/2014/main" id="{A7BAFF87-FE4E-41E1-8958-26E04F9B15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145" name="Straight Connector 144">
              <a:extLst>
                <a:ext uri="{FF2B5EF4-FFF2-40B4-BE49-F238E27FC236}">
                  <a16:creationId xmlns:a16="http://schemas.microsoft.com/office/drawing/2014/main" id="{49371AC2-8400-4B6F-A189-05F36715C0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DC614E0-7507-4BFA-A8DF-D4340D0CB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ouple walking barefoot with a child at the gard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5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ouple walking barefoot with a child at the gard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673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Photo of Woman Holding Magnifying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0"/>
            <a:ext cx="7620000" cy="6858000"/>
          </a:xfrm>
          <a:prstGeom prst="rect">
            <a:avLst/>
          </a:prstGeom>
          <a:solidFill>
            <a:schemeClr val="tx1"/>
          </a:solidFill>
        </p:spPr>
        <p:txBody>
          <a:bodyPr wrap="square" rtlCol="0">
            <a:spAutoFit/>
          </a:bodyPr>
          <a:lstStyle/>
          <a:p>
            <a:endParaRPr lang="en-US" dirty="0"/>
          </a:p>
        </p:txBody>
      </p:sp>
      <p:sp>
        <p:nvSpPr>
          <p:cNvPr id="5" name="TextBox 4"/>
          <p:cNvSpPr txBox="1"/>
          <p:nvPr/>
        </p:nvSpPr>
        <p:spPr>
          <a:xfrm>
            <a:off x="5287518" y="1006317"/>
            <a:ext cx="6188964" cy="5170646"/>
          </a:xfrm>
          <a:prstGeom prst="rect">
            <a:avLst/>
          </a:prstGeom>
          <a:noFill/>
        </p:spPr>
        <p:txBody>
          <a:bodyPr wrap="square" rtlCol="0">
            <a:spAutoFit/>
          </a:bodyPr>
          <a:lstStyle/>
          <a:p>
            <a:r>
              <a:rPr lang="en-US" sz="6600" dirty="0">
                <a:solidFill>
                  <a:schemeClr val="bg1"/>
                </a:solidFill>
                <a:latin typeface="+mn-lt"/>
              </a:rPr>
              <a:t>1. They live their life with </a:t>
            </a:r>
            <a:r>
              <a:rPr lang="en-US" sz="6600" dirty="0">
                <a:solidFill>
                  <a:srgbClr val="FFFF00"/>
                </a:solidFill>
                <a:latin typeface="+mn-lt"/>
              </a:rPr>
              <a:t>purpose</a:t>
            </a:r>
            <a:r>
              <a:rPr lang="en-US" sz="6600" dirty="0">
                <a:solidFill>
                  <a:schemeClr val="bg1"/>
                </a:solidFill>
                <a:latin typeface="+mn-lt"/>
              </a:rPr>
              <a:t> and have definite </a:t>
            </a:r>
            <a:r>
              <a:rPr lang="en-US" sz="6600" dirty="0">
                <a:solidFill>
                  <a:srgbClr val="FFFF00"/>
                </a:solidFill>
                <a:latin typeface="+mn-lt"/>
              </a:rPr>
              <a:t>goals</a:t>
            </a:r>
            <a:r>
              <a:rPr lang="en-US" sz="6600" dirty="0">
                <a:solidFill>
                  <a:schemeClr val="bg1"/>
                </a:solidFill>
                <a:latin typeface="+mn-lt"/>
              </a:rPr>
              <a:t>.</a:t>
            </a:r>
          </a:p>
          <a:p>
            <a:endParaRPr lang="en-US" sz="6600" dirty="0">
              <a:solidFill>
                <a:schemeClr val="bg1"/>
              </a:solidFill>
              <a:latin typeface="+mn-lt"/>
            </a:endParaRPr>
          </a:p>
        </p:txBody>
      </p:sp>
    </p:spTree>
    <p:extLst>
      <p:ext uri="{BB962C8B-B14F-4D97-AF65-F5344CB8AC3E}">
        <p14:creationId xmlns:p14="http://schemas.microsoft.com/office/powerpoint/2010/main" val="327960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Photo of Woman Holding Magnifying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0"/>
            <a:ext cx="7620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5287518" y="1006317"/>
            <a:ext cx="6188964" cy="5170646"/>
          </a:xfrm>
          <a:prstGeom prst="rect">
            <a:avLst/>
          </a:prstGeom>
          <a:noFill/>
        </p:spPr>
        <p:txBody>
          <a:bodyPr wrap="square" rtlCol="0">
            <a:spAutoFit/>
          </a:bodyPr>
          <a:lstStyle/>
          <a:p>
            <a:pPr lvl="0"/>
            <a:r>
              <a:rPr lang="en-US" sz="6600" dirty="0">
                <a:solidFill>
                  <a:schemeClr val="bg1"/>
                </a:solidFill>
                <a:latin typeface="+mn-lt"/>
              </a:rPr>
              <a:t>2. They </a:t>
            </a:r>
            <a:r>
              <a:rPr lang="en-US" sz="6600" dirty="0">
                <a:solidFill>
                  <a:srgbClr val="FFFF00"/>
                </a:solidFill>
                <a:latin typeface="+mn-lt"/>
              </a:rPr>
              <a:t>manage time </a:t>
            </a:r>
            <a:r>
              <a:rPr lang="en-US" sz="6600" dirty="0">
                <a:solidFill>
                  <a:schemeClr val="bg1"/>
                </a:solidFill>
                <a:latin typeface="+mn-lt"/>
              </a:rPr>
              <a:t>well and are not afraid to take a calculated risk.</a:t>
            </a:r>
          </a:p>
          <a:p>
            <a:endParaRPr lang="en-US" sz="6600" dirty="0">
              <a:solidFill>
                <a:schemeClr val="bg1"/>
              </a:solidFill>
              <a:latin typeface="+mn-lt"/>
            </a:endParaRPr>
          </a:p>
        </p:txBody>
      </p:sp>
    </p:spTree>
    <p:extLst>
      <p:ext uri="{BB962C8B-B14F-4D97-AF65-F5344CB8AC3E}">
        <p14:creationId xmlns:p14="http://schemas.microsoft.com/office/powerpoint/2010/main" val="3957912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Photo of Woman Holding Magnifying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0"/>
            <a:ext cx="7620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5287518" y="1006317"/>
            <a:ext cx="6066282" cy="6186309"/>
          </a:xfrm>
          <a:prstGeom prst="rect">
            <a:avLst/>
          </a:prstGeom>
          <a:noFill/>
        </p:spPr>
        <p:txBody>
          <a:bodyPr wrap="square" rtlCol="0">
            <a:spAutoFit/>
          </a:bodyPr>
          <a:lstStyle/>
          <a:p>
            <a:pPr lvl="0"/>
            <a:r>
              <a:rPr lang="en-US" sz="6600" dirty="0">
                <a:solidFill>
                  <a:schemeClr val="bg1"/>
                </a:solidFill>
                <a:latin typeface="+mn-lt"/>
              </a:rPr>
              <a:t>3. They </a:t>
            </a:r>
            <a:r>
              <a:rPr lang="en-US" sz="6600" dirty="0">
                <a:solidFill>
                  <a:srgbClr val="FFFF00"/>
                </a:solidFill>
                <a:latin typeface="+mn-lt"/>
              </a:rPr>
              <a:t>learn</a:t>
            </a:r>
            <a:r>
              <a:rPr lang="en-US" sz="6600" dirty="0">
                <a:solidFill>
                  <a:schemeClr val="bg1"/>
                </a:solidFill>
                <a:latin typeface="+mn-lt"/>
              </a:rPr>
              <a:t> from their mistakes and take personal </a:t>
            </a:r>
            <a:r>
              <a:rPr lang="en-US" sz="6600" dirty="0">
                <a:solidFill>
                  <a:srgbClr val="FFFF00"/>
                </a:solidFill>
                <a:latin typeface="+mn-lt"/>
              </a:rPr>
              <a:t>responsibility</a:t>
            </a:r>
            <a:r>
              <a:rPr lang="en-US" sz="6600" dirty="0">
                <a:solidFill>
                  <a:schemeClr val="bg1"/>
                </a:solidFill>
                <a:latin typeface="+mn-lt"/>
              </a:rPr>
              <a:t>.</a:t>
            </a:r>
          </a:p>
          <a:p>
            <a:endParaRPr lang="en-US" sz="6600" dirty="0">
              <a:solidFill>
                <a:schemeClr val="bg1"/>
              </a:solidFill>
              <a:latin typeface="+mn-lt"/>
            </a:endParaRPr>
          </a:p>
        </p:txBody>
      </p:sp>
    </p:spTree>
    <p:extLst>
      <p:ext uri="{BB962C8B-B14F-4D97-AF65-F5344CB8AC3E}">
        <p14:creationId xmlns:p14="http://schemas.microsoft.com/office/powerpoint/2010/main" val="4287916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Photo of Woman Holding Magnifying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0"/>
            <a:ext cx="7620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5287518" y="1006317"/>
            <a:ext cx="6066282" cy="6186309"/>
          </a:xfrm>
          <a:prstGeom prst="rect">
            <a:avLst/>
          </a:prstGeom>
          <a:noFill/>
        </p:spPr>
        <p:txBody>
          <a:bodyPr wrap="square" rtlCol="0">
            <a:spAutoFit/>
          </a:bodyPr>
          <a:lstStyle/>
          <a:p>
            <a:r>
              <a:rPr lang="en-US" sz="6600" dirty="0">
                <a:solidFill>
                  <a:schemeClr val="bg1"/>
                </a:solidFill>
                <a:latin typeface="+mn-lt"/>
              </a:rPr>
              <a:t>4. They have a </a:t>
            </a:r>
            <a:r>
              <a:rPr lang="en-US" sz="6600" dirty="0">
                <a:solidFill>
                  <a:srgbClr val="FFFF00"/>
                </a:solidFill>
                <a:latin typeface="+mn-lt"/>
              </a:rPr>
              <a:t>positive</a:t>
            </a:r>
            <a:r>
              <a:rPr lang="en-US" sz="6600" dirty="0">
                <a:solidFill>
                  <a:schemeClr val="bg1"/>
                </a:solidFill>
                <a:latin typeface="+mn-lt"/>
              </a:rPr>
              <a:t> mental </a:t>
            </a:r>
            <a:r>
              <a:rPr lang="en-US" sz="6600" dirty="0">
                <a:solidFill>
                  <a:srgbClr val="FFFF00"/>
                </a:solidFill>
                <a:latin typeface="+mn-lt"/>
              </a:rPr>
              <a:t>attitude</a:t>
            </a:r>
            <a:r>
              <a:rPr lang="en-US" sz="6600" dirty="0">
                <a:solidFill>
                  <a:schemeClr val="bg1"/>
                </a:solidFill>
                <a:latin typeface="+mn-lt"/>
              </a:rPr>
              <a:t> and take care of their health.</a:t>
            </a:r>
          </a:p>
          <a:p>
            <a:endParaRPr lang="en-US" sz="6600" dirty="0">
              <a:solidFill>
                <a:schemeClr val="bg1"/>
              </a:solidFill>
              <a:latin typeface="+mn-lt"/>
            </a:endParaRPr>
          </a:p>
        </p:txBody>
      </p:sp>
    </p:spTree>
    <p:extLst>
      <p:ext uri="{BB962C8B-B14F-4D97-AF65-F5344CB8AC3E}">
        <p14:creationId xmlns:p14="http://schemas.microsoft.com/office/powerpoint/2010/main" val="669403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Photo of Woman Holding Magnifying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0"/>
            <a:ext cx="7620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5287518" y="1006317"/>
            <a:ext cx="6066282" cy="6186309"/>
          </a:xfrm>
          <a:prstGeom prst="rect">
            <a:avLst/>
          </a:prstGeom>
          <a:noFill/>
        </p:spPr>
        <p:txBody>
          <a:bodyPr wrap="square" rtlCol="0">
            <a:spAutoFit/>
          </a:bodyPr>
          <a:lstStyle/>
          <a:p>
            <a:pPr lvl="0"/>
            <a:r>
              <a:rPr lang="en-US" sz="6600" dirty="0">
                <a:solidFill>
                  <a:schemeClr val="bg1"/>
                </a:solidFill>
                <a:latin typeface="+mn-lt"/>
              </a:rPr>
              <a:t>5. They </a:t>
            </a:r>
            <a:r>
              <a:rPr lang="en-US" sz="6600" dirty="0">
                <a:solidFill>
                  <a:srgbClr val="FFFF00"/>
                </a:solidFill>
                <a:latin typeface="+mn-lt"/>
              </a:rPr>
              <a:t>expand</a:t>
            </a:r>
            <a:r>
              <a:rPr lang="en-US" sz="6600" dirty="0">
                <a:solidFill>
                  <a:schemeClr val="bg1"/>
                </a:solidFill>
                <a:latin typeface="+mn-lt"/>
              </a:rPr>
              <a:t> their knowledge by </a:t>
            </a:r>
            <a:r>
              <a:rPr lang="en-US" sz="6600" dirty="0">
                <a:solidFill>
                  <a:srgbClr val="FFFF00"/>
                </a:solidFill>
                <a:latin typeface="+mn-lt"/>
              </a:rPr>
              <a:t>reading</a:t>
            </a:r>
            <a:r>
              <a:rPr lang="en-US" sz="6600" dirty="0">
                <a:solidFill>
                  <a:schemeClr val="bg1"/>
                </a:solidFill>
                <a:latin typeface="+mn-lt"/>
              </a:rPr>
              <a:t> and engaging with others.</a:t>
            </a:r>
          </a:p>
          <a:p>
            <a:endParaRPr lang="en-US" sz="6600" dirty="0">
              <a:solidFill>
                <a:schemeClr val="bg1"/>
              </a:solidFill>
              <a:latin typeface="+mn-lt"/>
            </a:endParaRPr>
          </a:p>
        </p:txBody>
      </p:sp>
    </p:spTree>
    <p:extLst>
      <p:ext uri="{BB962C8B-B14F-4D97-AF65-F5344CB8AC3E}">
        <p14:creationId xmlns:p14="http://schemas.microsoft.com/office/powerpoint/2010/main" val="1644817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Photo of Woman Holding Magnifying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0"/>
            <a:ext cx="7620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5287518" y="1006317"/>
            <a:ext cx="6066282" cy="6186309"/>
          </a:xfrm>
          <a:prstGeom prst="rect">
            <a:avLst/>
          </a:prstGeom>
          <a:noFill/>
        </p:spPr>
        <p:txBody>
          <a:bodyPr wrap="square" rtlCol="0">
            <a:spAutoFit/>
          </a:bodyPr>
          <a:lstStyle/>
          <a:p>
            <a:pPr lvl="0"/>
            <a:r>
              <a:rPr lang="en-US" sz="6600" dirty="0">
                <a:solidFill>
                  <a:schemeClr val="bg1"/>
                </a:solidFill>
                <a:latin typeface="+mn-lt"/>
              </a:rPr>
              <a:t>6. They are willing to follow </a:t>
            </a:r>
            <a:r>
              <a:rPr lang="en-US" sz="6600" dirty="0">
                <a:solidFill>
                  <a:srgbClr val="FFFF00"/>
                </a:solidFill>
                <a:latin typeface="+mn-lt"/>
              </a:rPr>
              <a:t>best practices </a:t>
            </a:r>
            <a:r>
              <a:rPr lang="en-US" sz="6600" dirty="0">
                <a:solidFill>
                  <a:schemeClr val="bg1"/>
                </a:solidFill>
                <a:latin typeface="+mn-lt"/>
              </a:rPr>
              <a:t>and are always willing to learn. </a:t>
            </a:r>
          </a:p>
          <a:p>
            <a:endParaRPr lang="en-US" sz="6600" dirty="0">
              <a:solidFill>
                <a:schemeClr val="bg1"/>
              </a:solidFill>
              <a:latin typeface="+mn-lt"/>
            </a:endParaRPr>
          </a:p>
        </p:txBody>
      </p:sp>
    </p:spTree>
    <p:extLst>
      <p:ext uri="{BB962C8B-B14F-4D97-AF65-F5344CB8AC3E}">
        <p14:creationId xmlns:p14="http://schemas.microsoft.com/office/powerpoint/2010/main" val="3026589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Photo of Woman Holding Magnifying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0"/>
            <a:ext cx="7620000" cy="6858000"/>
          </a:xfrm>
          <a:prstGeom prst="rect">
            <a:avLst/>
          </a:prstGeom>
          <a:solidFill>
            <a:schemeClr val="tx1"/>
          </a:solidFill>
        </p:spPr>
        <p:txBody>
          <a:bodyPr wrap="square" rtlCol="0">
            <a:spAutoFit/>
          </a:bodyPr>
          <a:lstStyle/>
          <a:p>
            <a:endParaRPr lang="en-US" dirty="0">
              <a:solidFill>
                <a:prstClr val="black"/>
              </a:solidFill>
            </a:endParaRPr>
          </a:p>
        </p:txBody>
      </p:sp>
      <p:sp>
        <p:nvSpPr>
          <p:cNvPr id="5" name="TextBox 4"/>
          <p:cNvSpPr txBox="1"/>
          <p:nvPr/>
        </p:nvSpPr>
        <p:spPr>
          <a:xfrm>
            <a:off x="5287518" y="1006317"/>
            <a:ext cx="6066282" cy="7201972"/>
          </a:xfrm>
          <a:prstGeom prst="rect">
            <a:avLst/>
          </a:prstGeom>
          <a:noFill/>
        </p:spPr>
        <p:txBody>
          <a:bodyPr wrap="square" rtlCol="0">
            <a:spAutoFit/>
          </a:bodyPr>
          <a:lstStyle/>
          <a:p>
            <a:r>
              <a:rPr lang="en-US" sz="6600" dirty="0">
                <a:solidFill>
                  <a:schemeClr val="bg1"/>
                </a:solidFill>
                <a:latin typeface="+mn-lt"/>
              </a:rPr>
              <a:t>7. They have </a:t>
            </a:r>
            <a:r>
              <a:rPr lang="en-US" sz="6600" dirty="0">
                <a:solidFill>
                  <a:srgbClr val="FFFF00"/>
                </a:solidFill>
                <a:latin typeface="+mn-lt"/>
              </a:rPr>
              <a:t>strength</a:t>
            </a:r>
            <a:r>
              <a:rPr lang="en-US" sz="6600" dirty="0">
                <a:solidFill>
                  <a:schemeClr val="bg1"/>
                </a:solidFill>
                <a:latin typeface="+mn-lt"/>
              </a:rPr>
              <a:t> and </a:t>
            </a:r>
            <a:r>
              <a:rPr lang="en-US" sz="6600" dirty="0">
                <a:solidFill>
                  <a:srgbClr val="FFFF00"/>
                </a:solidFill>
                <a:latin typeface="+mn-lt"/>
              </a:rPr>
              <a:t>character</a:t>
            </a:r>
            <a:r>
              <a:rPr lang="en-US" sz="6600" dirty="0">
                <a:solidFill>
                  <a:schemeClr val="bg1"/>
                </a:solidFill>
                <a:latin typeface="+mn-lt"/>
              </a:rPr>
              <a:t> based on their belief in God.</a:t>
            </a:r>
          </a:p>
          <a:p>
            <a:endParaRPr lang="en-US" sz="6600" dirty="0">
              <a:solidFill>
                <a:schemeClr val="bg1"/>
              </a:solidFill>
              <a:latin typeface="+mn-lt"/>
            </a:endParaRPr>
          </a:p>
          <a:p>
            <a:endParaRPr lang="en-US" sz="6600" dirty="0">
              <a:solidFill>
                <a:schemeClr val="bg1"/>
              </a:solidFill>
              <a:latin typeface="+mn-lt"/>
            </a:endParaRPr>
          </a:p>
        </p:txBody>
      </p:sp>
    </p:spTree>
    <p:extLst>
      <p:ext uri="{BB962C8B-B14F-4D97-AF65-F5344CB8AC3E}">
        <p14:creationId xmlns:p14="http://schemas.microsoft.com/office/powerpoint/2010/main" val="2891475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Photo of Woman Holding Magnifying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0"/>
            <a:ext cx="7620000" cy="6858000"/>
          </a:xfrm>
          <a:prstGeom prst="rect">
            <a:avLst/>
          </a:prstGeom>
          <a:solidFill>
            <a:schemeClr val="tx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TextBox 4"/>
          <p:cNvSpPr txBox="1"/>
          <p:nvPr/>
        </p:nvSpPr>
        <p:spPr>
          <a:xfrm>
            <a:off x="5287518" y="1006317"/>
            <a:ext cx="6066282" cy="720197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libri" panose="020F0502020204030204"/>
                <a:ea typeface="+mn-ea"/>
                <a:cs typeface="+mn-cs"/>
              </a:rPr>
              <a:t>7. They have </a:t>
            </a:r>
            <a:r>
              <a:rPr kumimoji="0" lang="en-US" sz="6600" b="0" i="0" u="none" strike="noStrike" kern="1200" cap="none" spc="0" normalizeH="0" baseline="0" noProof="0" dirty="0">
                <a:ln>
                  <a:noFill/>
                </a:ln>
                <a:solidFill>
                  <a:srgbClr val="FFFF00"/>
                </a:solidFill>
                <a:effectLst/>
                <a:uLnTx/>
                <a:uFillTx/>
                <a:latin typeface="Calibri" panose="020F0502020204030204"/>
                <a:ea typeface="+mn-ea"/>
                <a:cs typeface="+mn-cs"/>
              </a:rPr>
              <a:t>strength</a:t>
            </a:r>
            <a:r>
              <a:rPr kumimoji="0" lang="en-US" sz="66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en-US" sz="6600" b="0" i="0" u="none" strike="noStrike" kern="1200" cap="none" spc="0" normalizeH="0" baseline="0" noProof="0" dirty="0">
                <a:ln>
                  <a:noFill/>
                </a:ln>
                <a:solidFill>
                  <a:srgbClr val="FFFF00"/>
                </a:solidFill>
                <a:effectLst/>
                <a:uLnTx/>
                <a:uFillTx/>
                <a:latin typeface="Calibri" panose="020F0502020204030204"/>
                <a:ea typeface="+mn-ea"/>
                <a:cs typeface="+mn-cs"/>
              </a:rPr>
              <a:t>character</a:t>
            </a:r>
            <a:r>
              <a:rPr kumimoji="0" lang="en-US" sz="6600" b="0" i="0" u="none" strike="noStrike" kern="1200" cap="none" spc="0" normalizeH="0" baseline="0" noProof="0" dirty="0">
                <a:ln>
                  <a:noFill/>
                </a:ln>
                <a:solidFill>
                  <a:prstClr val="white"/>
                </a:solidFill>
                <a:effectLst/>
                <a:uLnTx/>
                <a:uFillTx/>
                <a:latin typeface="Calibri" panose="020F0502020204030204"/>
                <a:ea typeface="+mn-ea"/>
                <a:cs typeface="+mn-cs"/>
              </a:rPr>
              <a:t> based on their belief in God.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45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304800" y="1600200"/>
            <a:ext cx="7772400" cy="2362200"/>
          </a:xfrm>
        </p:spPr>
        <p:txBody>
          <a:bodyPr vert="horz" wrap="square" lIns="50800" tIns="50800" rIns="132080" bIns="50800" numCol="1" anchor="t" anchorCtr="0" compatLnSpc="1">
            <a:prstTxWarp prst="textNoShape">
              <a:avLst/>
            </a:prstTxWarp>
          </a:bodyPr>
          <a:lstStyle/>
          <a:p>
            <a:pPr indent="0" eaLnBrk="1" hangingPunct="1"/>
            <a:r>
              <a:rPr lang="en-US" sz="720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to Start Living your Best LIFE Now </a:t>
            </a:r>
            <a:endParaRPr lang="en-US" altLang="en-US" sz="7200" dirty="0">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78462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6400800" cy="5638800"/>
          </a:xfrm>
        </p:spPr>
        <p:txBody>
          <a:bodyPr>
            <a:noAutofit/>
          </a:bodyPr>
          <a:lstStyle/>
          <a:p>
            <a:r>
              <a:rPr lang="en-US" sz="6000" dirty="0">
                <a:latin typeface="+mn-lt"/>
              </a:rPr>
              <a:t>1. They allow their environment and circumstances to </a:t>
            </a:r>
            <a:r>
              <a:rPr lang="en-US" sz="6000" u="sng" dirty="0">
                <a:solidFill>
                  <a:schemeClr val="accent1">
                    <a:lumMod val="75000"/>
                  </a:schemeClr>
                </a:solidFill>
                <a:latin typeface="+mn-lt"/>
              </a:rPr>
              <a:t>control them</a:t>
            </a:r>
            <a:r>
              <a:rPr lang="en-US" sz="6000" dirty="0">
                <a:latin typeface="+mn-lt"/>
              </a:rPr>
              <a:t>.</a:t>
            </a:r>
            <a:br>
              <a:rPr lang="en-US" sz="6000" dirty="0">
                <a:latin typeface="+mn-lt"/>
              </a:rPr>
            </a:br>
            <a:endParaRPr lang="en-US" sz="6000" dirty="0">
              <a:latin typeface="+mn-lt"/>
            </a:endParaRPr>
          </a:p>
        </p:txBody>
      </p:sp>
      <p:pic>
        <p:nvPicPr>
          <p:cNvPr id="6150" name="Picture 6" descr="person covering face with hands outdo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5029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6400800" cy="5638800"/>
          </a:xfrm>
        </p:spPr>
        <p:txBody>
          <a:bodyPr>
            <a:noAutofit/>
          </a:bodyPr>
          <a:lstStyle/>
          <a:p>
            <a:r>
              <a:rPr lang="en-US" sz="6000" dirty="0">
                <a:latin typeface="+mn-lt"/>
              </a:rPr>
              <a:t>2. They have </a:t>
            </a:r>
            <a:r>
              <a:rPr lang="en-US" sz="6000" u="sng" dirty="0">
                <a:solidFill>
                  <a:schemeClr val="accent1">
                    <a:lumMod val="75000"/>
                  </a:schemeClr>
                </a:solidFill>
                <a:latin typeface="+mn-lt"/>
              </a:rPr>
              <a:t>no goals</a:t>
            </a:r>
            <a:r>
              <a:rPr lang="en-US" sz="6000" dirty="0">
                <a:solidFill>
                  <a:schemeClr val="accent1">
                    <a:lumMod val="75000"/>
                  </a:schemeClr>
                </a:solidFill>
                <a:latin typeface="+mn-lt"/>
              </a:rPr>
              <a:t> </a:t>
            </a:r>
            <a:r>
              <a:rPr lang="en-US" sz="6000" dirty="0">
                <a:latin typeface="+mn-lt"/>
              </a:rPr>
              <a:t>and no purpose.</a:t>
            </a:r>
            <a:br>
              <a:rPr lang="en-US" sz="6000" dirty="0">
                <a:latin typeface="+mn-lt"/>
              </a:rPr>
            </a:br>
            <a:br>
              <a:rPr lang="en-US" sz="6000" dirty="0">
                <a:latin typeface="+mn-lt"/>
              </a:rPr>
            </a:br>
            <a:endParaRPr lang="en-US" sz="6000" dirty="0">
              <a:latin typeface="+mn-lt"/>
            </a:endParaRPr>
          </a:p>
        </p:txBody>
      </p:sp>
      <p:pic>
        <p:nvPicPr>
          <p:cNvPr id="6150" name="Picture 6" descr="person covering face with hands outdo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5029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749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6400800" cy="5638800"/>
          </a:xfrm>
        </p:spPr>
        <p:txBody>
          <a:bodyPr>
            <a:noAutofit/>
          </a:bodyPr>
          <a:lstStyle/>
          <a:p>
            <a:r>
              <a:rPr lang="en-US" sz="6000" dirty="0">
                <a:latin typeface="+mn-lt"/>
              </a:rPr>
              <a:t>3. Rather than take personal responsibility, they </a:t>
            </a:r>
            <a:r>
              <a:rPr lang="en-US" sz="6000" u="sng" dirty="0">
                <a:solidFill>
                  <a:schemeClr val="accent1">
                    <a:lumMod val="75000"/>
                  </a:schemeClr>
                </a:solidFill>
                <a:latin typeface="+mn-lt"/>
              </a:rPr>
              <a:t>blame others</a:t>
            </a:r>
            <a:r>
              <a:rPr lang="en-US" sz="6000" dirty="0">
                <a:latin typeface="+mn-lt"/>
              </a:rPr>
              <a:t>.</a:t>
            </a:r>
            <a:br>
              <a:rPr lang="en-US" sz="6000" dirty="0">
                <a:latin typeface="+mn-lt"/>
              </a:rPr>
            </a:br>
            <a:br>
              <a:rPr lang="en-US" sz="6000" dirty="0">
                <a:latin typeface="+mn-lt"/>
              </a:rPr>
            </a:br>
            <a:br>
              <a:rPr lang="en-US" sz="6000" dirty="0">
                <a:latin typeface="+mn-lt"/>
              </a:rPr>
            </a:br>
            <a:endParaRPr lang="en-US" sz="6000" dirty="0">
              <a:latin typeface="+mn-lt"/>
            </a:endParaRPr>
          </a:p>
        </p:txBody>
      </p:sp>
      <p:pic>
        <p:nvPicPr>
          <p:cNvPr id="6150" name="Picture 6" descr="person covering face with hands outdo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5029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676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219200"/>
            <a:ext cx="6400800" cy="5638800"/>
          </a:xfrm>
        </p:spPr>
        <p:txBody>
          <a:bodyPr>
            <a:noAutofit/>
          </a:bodyPr>
          <a:lstStyle/>
          <a:p>
            <a:r>
              <a:rPr lang="en-US" sz="6000" dirty="0">
                <a:latin typeface="+mn-lt"/>
              </a:rPr>
              <a:t>4. They form their ideas from </a:t>
            </a:r>
            <a:r>
              <a:rPr lang="en-US" sz="6000" u="sng" dirty="0">
                <a:solidFill>
                  <a:schemeClr val="accent1">
                    <a:lumMod val="75000"/>
                  </a:schemeClr>
                </a:solidFill>
                <a:latin typeface="+mn-lt"/>
              </a:rPr>
              <a:t>TV</a:t>
            </a:r>
            <a:r>
              <a:rPr lang="en-US" sz="6000" dirty="0">
                <a:latin typeface="+mn-lt"/>
              </a:rPr>
              <a:t> or </a:t>
            </a:r>
            <a:r>
              <a:rPr lang="en-US" sz="6000" u="sng" dirty="0">
                <a:solidFill>
                  <a:schemeClr val="accent1">
                    <a:lumMod val="75000"/>
                  </a:schemeClr>
                </a:solidFill>
                <a:latin typeface="+mn-lt"/>
              </a:rPr>
              <a:t>gossip</a:t>
            </a:r>
            <a:r>
              <a:rPr lang="en-US" sz="6000" dirty="0">
                <a:latin typeface="+mn-lt"/>
              </a:rPr>
              <a:t>.</a:t>
            </a:r>
            <a:br>
              <a:rPr lang="en-US" sz="6000" dirty="0">
                <a:latin typeface="+mn-lt"/>
              </a:rPr>
            </a:br>
            <a:br>
              <a:rPr lang="en-US" sz="6000" dirty="0">
                <a:latin typeface="+mn-lt"/>
              </a:rPr>
            </a:br>
            <a:br>
              <a:rPr lang="en-US" sz="6000" dirty="0">
                <a:latin typeface="+mn-lt"/>
              </a:rPr>
            </a:br>
            <a:br>
              <a:rPr lang="en-US" sz="6000" dirty="0">
                <a:latin typeface="+mn-lt"/>
              </a:rPr>
            </a:br>
            <a:endParaRPr lang="en-US" sz="6000" dirty="0">
              <a:latin typeface="+mn-lt"/>
            </a:endParaRPr>
          </a:p>
        </p:txBody>
      </p:sp>
      <p:pic>
        <p:nvPicPr>
          <p:cNvPr id="6150" name="Picture 6" descr="person covering face with hands outdo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5029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955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1904"/>
            <a:ext cx="6031992" cy="3810000"/>
          </a:xfrm>
        </p:spPr>
        <p:txBody>
          <a:bodyPr>
            <a:noAutofit/>
          </a:bodyPr>
          <a:lstStyle/>
          <a:p>
            <a:r>
              <a:rPr lang="en-US" sz="6000" dirty="0">
                <a:latin typeface="+mn-lt"/>
              </a:rPr>
              <a:t>5. They </a:t>
            </a:r>
            <a:r>
              <a:rPr lang="en-US" sz="6000" u="sng" dirty="0">
                <a:solidFill>
                  <a:schemeClr val="accent1">
                    <a:lumMod val="75000"/>
                  </a:schemeClr>
                </a:solidFill>
                <a:latin typeface="+mn-lt"/>
              </a:rPr>
              <a:t>lack motivation </a:t>
            </a:r>
            <a:r>
              <a:rPr lang="en-US" sz="6000" dirty="0">
                <a:latin typeface="+mn-lt"/>
              </a:rPr>
              <a:t>and only do enough to get by.</a:t>
            </a:r>
            <a:br>
              <a:rPr lang="en-US" sz="6000" dirty="0">
                <a:latin typeface="+mn-lt"/>
              </a:rPr>
            </a:br>
            <a:br>
              <a:rPr lang="en-US" sz="6000" dirty="0">
                <a:latin typeface="+mn-lt"/>
              </a:rPr>
            </a:br>
            <a:br>
              <a:rPr lang="en-US" sz="6000" dirty="0">
                <a:latin typeface="+mn-lt"/>
              </a:rPr>
            </a:br>
            <a:br>
              <a:rPr lang="en-US" sz="6000" dirty="0">
                <a:latin typeface="+mn-lt"/>
              </a:rPr>
            </a:br>
            <a:br>
              <a:rPr lang="en-US" sz="6000" dirty="0">
                <a:latin typeface="+mn-lt"/>
              </a:rPr>
            </a:br>
            <a:endParaRPr lang="en-US" sz="6000" dirty="0">
              <a:latin typeface="+mn-lt"/>
            </a:endParaRPr>
          </a:p>
        </p:txBody>
      </p:sp>
      <p:pic>
        <p:nvPicPr>
          <p:cNvPr id="6150" name="Picture 6" descr="person covering face with hands outdo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5029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467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41192"/>
            <a:ext cx="6031992" cy="3810000"/>
          </a:xfrm>
        </p:spPr>
        <p:txBody>
          <a:bodyPr>
            <a:noAutofit/>
          </a:bodyPr>
          <a:lstStyle/>
          <a:p>
            <a:r>
              <a:rPr lang="en-US" sz="6000" dirty="0">
                <a:latin typeface="+mn-lt"/>
              </a:rPr>
              <a:t>6. They never put forth any </a:t>
            </a:r>
            <a:r>
              <a:rPr lang="en-US" sz="6000" u="sng" dirty="0">
                <a:solidFill>
                  <a:schemeClr val="accent1">
                    <a:lumMod val="75000"/>
                  </a:schemeClr>
                </a:solidFill>
                <a:latin typeface="+mn-lt"/>
              </a:rPr>
              <a:t>effort</a:t>
            </a:r>
            <a:r>
              <a:rPr lang="en-US" sz="6000" dirty="0">
                <a:latin typeface="+mn-lt"/>
              </a:rPr>
              <a:t> to improve their situation.</a:t>
            </a:r>
            <a:br>
              <a:rPr lang="en-US" sz="6000" dirty="0">
                <a:latin typeface="+mn-lt"/>
              </a:rPr>
            </a:br>
            <a:br>
              <a:rPr lang="en-US" sz="6000" dirty="0">
                <a:latin typeface="+mn-lt"/>
              </a:rPr>
            </a:br>
            <a:br>
              <a:rPr lang="en-US" sz="6000" dirty="0">
                <a:latin typeface="+mn-lt"/>
              </a:rPr>
            </a:br>
            <a:br>
              <a:rPr lang="en-US" sz="6000" dirty="0">
                <a:latin typeface="+mn-lt"/>
              </a:rPr>
            </a:br>
            <a:br>
              <a:rPr lang="en-US" sz="6000" dirty="0">
                <a:latin typeface="+mn-lt"/>
              </a:rPr>
            </a:br>
            <a:br>
              <a:rPr lang="en-US" sz="6000" dirty="0">
                <a:latin typeface="+mn-lt"/>
              </a:rPr>
            </a:br>
            <a:endParaRPr lang="en-US" sz="6000" dirty="0">
              <a:latin typeface="+mn-lt"/>
            </a:endParaRPr>
          </a:p>
        </p:txBody>
      </p:sp>
      <p:pic>
        <p:nvPicPr>
          <p:cNvPr id="6150" name="Picture 6" descr="person covering face with hands outdo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5029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679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62400"/>
            <a:ext cx="6031992" cy="3810000"/>
          </a:xfrm>
        </p:spPr>
        <p:txBody>
          <a:bodyPr>
            <a:noAutofit/>
          </a:bodyPr>
          <a:lstStyle/>
          <a:p>
            <a:r>
              <a:rPr lang="en-US" sz="6000" dirty="0">
                <a:latin typeface="+mn-lt"/>
              </a:rPr>
              <a:t>7. They </a:t>
            </a:r>
            <a:r>
              <a:rPr lang="en-US" sz="6000" u="sng" dirty="0">
                <a:solidFill>
                  <a:schemeClr val="accent1">
                    <a:lumMod val="75000"/>
                  </a:schemeClr>
                </a:solidFill>
                <a:latin typeface="+mn-lt"/>
              </a:rPr>
              <a:t>know it all</a:t>
            </a:r>
            <a:r>
              <a:rPr lang="en-US" sz="6000" dirty="0">
                <a:latin typeface="+mn-lt"/>
              </a:rPr>
              <a:t>, no matter what the facts tell them.</a:t>
            </a:r>
            <a:br>
              <a:rPr lang="en-US" sz="6000" dirty="0">
                <a:latin typeface="+mn-lt"/>
              </a:rPr>
            </a:br>
            <a:br>
              <a:rPr lang="en-US" sz="6000" dirty="0">
                <a:latin typeface="+mn-lt"/>
              </a:rPr>
            </a:br>
            <a:br>
              <a:rPr lang="en-US" sz="6000" dirty="0">
                <a:latin typeface="+mn-lt"/>
              </a:rPr>
            </a:br>
            <a:br>
              <a:rPr lang="en-US" sz="6000" dirty="0">
                <a:latin typeface="+mn-lt"/>
              </a:rPr>
            </a:br>
            <a:br>
              <a:rPr lang="en-US" sz="6000" dirty="0">
                <a:latin typeface="+mn-lt"/>
              </a:rPr>
            </a:br>
            <a:br>
              <a:rPr lang="en-US" sz="6000" dirty="0">
                <a:latin typeface="+mn-lt"/>
              </a:rPr>
            </a:br>
            <a:br>
              <a:rPr lang="en-US" sz="6000" dirty="0">
                <a:latin typeface="+mn-lt"/>
              </a:rPr>
            </a:br>
            <a:endParaRPr lang="en-US" sz="6000" dirty="0">
              <a:latin typeface="+mn-lt"/>
            </a:endParaRPr>
          </a:p>
        </p:txBody>
      </p:sp>
      <p:pic>
        <p:nvPicPr>
          <p:cNvPr id="6150" name="Picture 6" descr="person covering face with hands outdo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5029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7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person covering face with hands outdo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502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914400" y="2971800"/>
            <a:ext cx="5410200" cy="1325563"/>
          </a:xfrm>
        </p:spPr>
        <p:txBody>
          <a:bodyPr>
            <a:noAutofit/>
          </a:bodyPr>
          <a:lstStyle/>
          <a:p>
            <a:r>
              <a:rPr lang="en-US" sz="6000" dirty="0">
                <a:latin typeface="+mn-lt"/>
              </a:rPr>
              <a:t>8. They make the same mistake over and over again, and they always make </a:t>
            </a:r>
            <a:r>
              <a:rPr lang="en-US" sz="6000" u="sng" dirty="0">
                <a:solidFill>
                  <a:schemeClr val="accent1">
                    <a:lumMod val="75000"/>
                  </a:schemeClr>
                </a:solidFill>
                <a:latin typeface="+mn-lt"/>
              </a:rPr>
              <a:t>excuses</a:t>
            </a:r>
            <a:r>
              <a:rPr lang="en-US" sz="6000" dirty="0">
                <a:latin typeface="+mn-lt"/>
              </a:rPr>
              <a:t> and </a:t>
            </a:r>
            <a:r>
              <a:rPr lang="en-US" sz="6000" u="sng" dirty="0">
                <a:solidFill>
                  <a:schemeClr val="accent1">
                    <a:lumMod val="75000"/>
                  </a:schemeClr>
                </a:solidFill>
                <a:latin typeface="+mn-lt"/>
              </a:rPr>
              <a:t>complain</a:t>
            </a:r>
            <a:r>
              <a:rPr lang="en-US" sz="6000" dirty="0">
                <a:latin typeface="+mn-lt"/>
              </a:rPr>
              <a:t>. </a:t>
            </a:r>
            <a:br>
              <a:rPr lang="en-US" sz="6000" dirty="0">
                <a:latin typeface="+mn-lt"/>
              </a:rPr>
            </a:br>
            <a:endParaRPr lang="en-US" sz="6000" dirty="0">
              <a:latin typeface="+mn-lt"/>
            </a:endParaRPr>
          </a:p>
        </p:txBody>
      </p:sp>
    </p:spTree>
    <p:extLst>
      <p:ext uri="{BB962C8B-B14F-4D97-AF65-F5344CB8AC3E}">
        <p14:creationId xmlns:p14="http://schemas.microsoft.com/office/powerpoint/2010/main" val="2352403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a fan of fake American dollars on fi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2658"/>
            <a:ext cx="12192000" cy="689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99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curve road sign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91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304800" y="1600200"/>
            <a:ext cx="7772400" cy="2362200"/>
          </a:xfrm>
        </p:spPr>
        <p:txBody>
          <a:bodyPr vert="horz" wrap="square" lIns="50800" tIns="50800" rIns="132080" bIns="50800" numCol="1" anchor="t" anchorCtr="0" compatLnSpc="1">
            <a:prstTxWarp prst="textNoShape">
              <a:avLst/>
            </a:prstTxWarp>
          </a:bodyPr>
          <a:lstStyle/>
          <a:p>
            <a:pPr indent="0" eaLnBrk="1" hangingPunct="1"/>
            <a:r>
              <a:rPr lang="en-US" sz="720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to Start Living your Best LIFE Now </a:t>
            </a:r>
            <a:endParaRPr lang="en-US" altLang="en-US" sz="7200" dirty="0">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193263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curve road sign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002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descr="white concrete building with if not now, when? tex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15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7620000" cy="6858000"/>
          </a:xfrm>
          <a:solidFill>
            <a:schemeClr val="tx1"/>
          </a:solidFill>
        </p:spPr>
        <p:txBody>
          <a:bodyPr>
            <a:noAutofit/>
          </a:bodyPr>
          <a:lstStyle/>
          <a:p>
            <a:br>
              <a:rPr lang="en-US" altLang="en-US" b="1" dirty="0">
                <a:latin typeface="+mn-lt"/>
              </a:rPr>
            </a:br>
            <a:endParaRPr lang="en-US" dirty="0">
              <a:latin typeface="+mn-lt"/>
            </a:endParaRPr>
          </a:p>
        </p:txBody>
      </p:sp>
      <p:pic>
        <p:nvPicPr>
          <p:cNvPr id="6148" name="Picture 4" descr="Close-Up Photo of Black Ceramic Mu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48400" y="1143000"/>
            <a:ext cx="5562600" cy="4154984"/>
          </a:xfrm>
          <a:prstGeom prst="rect">
            <a:avLst/>
          </a:prstGeom>
          <a:noFill/>
        </p:spPr>
        <p:txBody>
          <a:bodyPr wrap="square" rtlCol="0">
            <a:spAutoFit/>
          </a:bodyPr>
          <a:lstStyle/>
          <a:p>
            <a:r>
              <a:rPr lang="en-US" sz="4400" b="1" dirty="0">
                <a:solidFill>
                  <a:schemeClr val="bg1"/>
                </a:solidFill>
                <a:latin typeface="+mn-lt"/>
              </a:rPr>
              <a:t>Do not be deceived, God is not mocked; for whatever a man sows, that he will also reap.                                - Galatians 6:7 NKJV</a:t>
            </a:r>
            <a:endParaRPr lang="en-US" sz="7200" dirty="0">
              <a:solidFill>
                <a:schemeClr val="bg1"/>
              </a:solidFill>
              <a:latin typeface="+mn-lt"/>
            </a:endParaRPr>
          </a:p>
        </p:txBody>
      </p:sp>
    </p:spTree>
    <p:extLst>
      <p:ext uri="{BB962C8B-B14F-4D97-AF65-F5344CB8AC3E}">
        <p14:creationId xmlns:p14="http://schemas.microsoft.com/office/powerpoint/2010/main" val="186256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descr="assorted-color social media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86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descr="assorted-color social media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142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descr="assorted-color social media sign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51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Motivational Quotes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46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Motivational Quotes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394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Master Card Visa Credit Card Gol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75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descr="white coup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26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descr="Love Your Life Clipboard Decor "/>
          <p:cNvPicPr>
            <a:picLocks noChangeAspect="1" noChangeArrowheads="1"/>
          </p:cNvPicPr>
          <p:nvPr/>
        </p:nvPicPr>
        <p:blipFill rotWithShape="1">
          <a:blip r:embed="rId3">
            <a:extLst>
              <a:ext uri="{28A0092B-C50C-407E-A947-70E740481C1C}">
                <a14:useLocalDpi xmlns:a14="http://schemas.microsoft.com/office/drawing/2010/main" val="0"/>
              </a:ext>
            </a:extLst>
          </a:blip>
          <a:srcRect t="16812" r="1" b="1"/>
          <a:stretch/>
        </p:blipFill>
        <p:spPr bwMode="auto">
          <a:xfrm>
            <a:off x="0" y="10"/>
            <a:ext cx="4637226" cy="6857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35" name="Rectangle 134">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2"/>
          <p:cNvSpPr>
            <a:spLocks noGrp="1" noChangeArrowheads="1"/>
          </p:cNvSpPr>
          <p:nvPr>
            <p:ph type="title"/>
          </p:nvPr>
        </p:nvSpPr>
        <p:spPr>
          <a:xfrm>
            <a:off x="5562600" y="2209800"/>
            <a:ext cx="6274591" cy="3351602"/>
          </a:xfrm>
        </p:spPr>
        <p:txBody>
          <a:bodyPr vert="horz" lIns="91440" tIns="45720" rIns="91440" bIns="45720" rtlCol="0" anchor="b">
            <a:noAutofit/>
          </a:bodyPr>
          <a:lstStyle/>
          <a:p>
            <a:r>
              <a:rPr lang="en-US" sz="6000" b="1" dirty="0">
                <a:solidFill>
                  <a:schemeClr val="bg1"/>
                </a:solidFill>
                <a:latin typeface="+mn-lt"/>
              </a:rPr>
              <a:t>“One day, your life will flash before your eyes. Make sure it’s worth watching.”         			– Unknown</a:t>
            </a:r>
            <a:endParaRPr lang="en-US" altLang="en-US" sz="6000" dirty="0">
              <a:solidFill>
                <a:schemeClr val="bg1"/>
              </a:solidFill>
              <a:latin typeface="+mn-lt"/>
            </a:endParaRPr>
          </a:p>
        </p:txBody>
      </p:sp>
    </p:spTree>
    <p:extLst>
      <p:ext uri="{BB962C8B-B14F-4D97-AF65-F5344CB8AC3E}">
        <p14:creationId xmlns:p14="http://schemas.microsoft.com/office/powerpoint/2010/main" val="123541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descr="white coup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246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descr="white coup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062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782545"/>
            <a:ext cx="6324600" cy="1325563"/>
          </a:xfrm>
        </p:spPr>
        <p:txBody>
          <a:bodyPr>
            <a:noAutofit/>
          </a:bodyPr>
          <a:lstStyle/>
          <a:p>
            <a:pPr marL="0" indent="0"/>
            <a:r>
              <a:rPr lang="en-US" sz="4800" b="1" dirty="0">
                <a:latin typeface="+mn-lt"/>
              </a:rPr>
              <a:t>“If you can’t fly, then run. If you can’t run, then walk. If you can’t walk, then crawl. But whatever you do, you have to KEEP MOVING FORWARD.”                      - </a:t>
            </a:r>
            <a:r>
              <a:rPr lang="en-US" sz="4000" b="1" dirty="0">
                <a:latin typeface="+mn-lt"/>
              </a:rPr>
              <a:t>Martin Luther King Jr.</a:t>
            </a:r>
            <a:endParaRPr lang="en-US" altLang="en-US" sz="4000" b="1" dirty="0">
              <a:latin typeface="+mn-lt"/>
            </a:endParaRPr>
          </a:p>
        </p:txBody>
      </p:sp>
      <p:pic>
        <p:nvPicPr>
          <p:cNvPr id="33794" name="Picture 2" descr="man statue under clear blue sk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772" y="-1"/>
            <a:ext cx="4974772" cy="689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73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782545"/>
            <a:ext cx="6324600" cy="1325563"/>
          </a:xfrm>
        </p:spPr>
        <p:txBody>
          <a:bodyPr>
            <a:noAutofit/>
          </a:bodyPr>
          <a:lstStyle/>
          <a:p>
            <a:pPr marL="0" indent="0"/>
            <a:r>
              <a:rPr lang="en-US" sz="4800" b="1" dirty="0">
                <a:latin typeface="+mn-lt"/>
              </a:rPr>
              <a:t>“If you can’t fly, then run. If you can’t run, then walk. If you can’t walk, then crawl. But whatever you do, you have to KEEP MOVING FORWARD.”                      - </a:t>
            </a:r>
            <a:r>
              <a:rPr lang="en-US" sz="4000" b="1" dirty="0">
                <a:latin typeface="+mn-lt"/>
              </a:rPr>
              <a:t>Martin Luther King Jr.</a:t>
            </a:r>
            <a:endParaRPr lang="en-US" altLang="en-US" sz="4000" b="1" dirty="0">
              <a:latin typeface="+mn-lt"/>
            </a:endParaRPr>
          </a:p>
        </p:txBody>
      </p:sp>
      <p:pic>
        <p:nvPicPr>
          <p:cNvPr id="33794" name="Picture 2" descr="man statue under clear blue sk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772" y="-1"/>
            <a:ext cx="4974772" cy="689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371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6740651" cy="1325563"/>
          </a:xfrm>
        </p:spPr>
        <p:txBody>
          <a:bodyPr>
            <a:noAutofit/>
          </a:bodyPr>
          <a:lstStyle/>
          <a:p>
            <a:pPr marL="0" lvl="0" indent="0"/>
            <a:r>
              <a:rPr lang="en-US" sz="4000" dirty="0">
                <a:latin typeface="+mn-lt"/>
              </a:rPr>
              <a:t>1. Share with your group where you were born and what your favorite hobby is.</a:t>
            </a:r>
            <a:br>
              <a:rPr lang="en-US" sz="4000" dirty="0">
                <a:latin typeface="+mn-lt"/>
              </a:rPr>
            </a:br>
            <a:r>
              <a:rPr lang="en-US" sz="4000" dirty="0">
                <a:latin typeface="+mn-lt"/>
              </a:rPr>
              <a:t> </a:t>
            </a:r>
            <a:br>
              <a:rPr lang="en-US" sz="4000" dirty="0">
                <a:latin typeface="+mn-lt"/>
              </a:rPr>
            </a:br>
            <a:r>
              <a:rPr lang="en-US" sz="4000" dirty="0">
                <a:latin typeface="+mn-lt"/>
              </a:rPr>
              <a:t>2. What do you hope to gain from this LIFE Seminar? </a:t>
            </a:r>
            <a:br>
              <a:rPr lang="en-US" sz="4000" dirty="0">
                <a:latin typeface="+mn-lt"/>
              </a:rPr>
            </a:br>
            <a:br>
              <a:rPr lang="en-US" sz="4000" dirty="0">
                <a:latin typeface="+mn-lt"/>
              </a:rPr>
            </a:br>
            <a:r>
              <a:rPr lang="en-US" sz="4000" dirty="0">
                <a:latin typeface="+mn-lt"/>
              </a:rPr>
              <a:t>3. If you were to join a follow up life group, what topic would interest you the most?</a:t>
            </a:r>
            <a:br>
              <a:rPr lang="en-US" sz="4000" dirty="0">
                <a:latin typeface="+mn-lt"/>
              </a:rPr>
            </a:br>
            <a:endParaRPr lang="en-US" sz="4000" dirty="0">
              <a:latin typeface="+mn-lt"/>
            </a:endParaRPr>
          </a:p>
        </p:txBody>
      </p:sp>
      <p:pic>
        <p:nvPicPr>
          <p:cNvPr id="21506" name="Picture 2" descr="person holding beige and black The Adventure Begins-printed mug during day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16951" y="0"/>
            <a:ext cx="45750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0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891246" y="1536290"/>
            <a:ext cx="6422848" cy="3785419"/>
          </a:xfrm>
        </p:spPr>
        <p:txBody>
          <a:bodyPr>
            <a:normAutofit/>
          </a:bodyPr>
          <a:lstStyle/>
          <a:p>
            <a:pPr marL="0" lvl="0" indent="0">
              <a:buNone/>
            </a:pPr>
            <a:r>
              <a:rPr lang="en-US" sz="8600" dirty="0"/>
              <a:t>Experience a happier more fulfilling life?</a:t>
            </a:r>
          </a:p>
          <a:p>
            <a:pPr marL="0" indent="0">
              <a:buNone/>
            </a:pPr>
            <a:endParaRPr lang="en-US" altLang="en-US" sz="6000" dirty="0"/>
          </a:p>
        </p:txBody>
      </p:sp>
      <p:sp>
        <p:nvSpPr>
          <p:cNvPr id="76" name="Rectangle 75">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627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7" name="Picture 7" descr="Low Angle Photography of Man Jump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93" r="7337" b="-1"/>
          <a:stretch/>
        </p:blipFill>
        <p:spPr bwMode="auto">
          <a:xfrm>
            <a:off x="8205634" y="722376"/>
            <a:ext cx="3337560" cy="5413248"/>
          </a:xfrm>
          <a:prstGeom prst="rect">
            <a:avLst/>
          </a:prstGeom>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891246" y="1536290"/>
            <a:ext cx="6422848" cy="3785419"/>
          </a:xfrm>
        </p:spPr>
        <p:txBody>
          <a:bodyPr>
            <a:normAutofit fontScale="92500"/>
          </a:bodyPr>
          <a:lstStyle/>
          <a:p>
            <a:pPr marL="0" lvl="0" indent="0">
              <a:buNone/>
            </a:pPr>
            <a:r>
              <a:rPr lang="en-US" sz="8800" dirty="0"/>
              <a:t>Discover what you were born to do?</a:t>
            </a:r>
          </a:p>
          <a:p>
            <a:pPr marL="0" indent="0">
              <a:buNone/>
            </a:pPr>
            <a:endParaRPr lang="en-US" altLang="en-US" sz="6000" b="1" dirty="0">
              <a:latin typeface="+mj-lt"/>
            </a:endParaRPr>
          </a:p>
        </p:txBody>
      </p:sp>
      <p:sp>
        <p:nvSpPr>
          <p:cNvPr id="76" name="Rectangle 75">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627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127" name="Picture 7" descr="Low Angle Photography of Man Jump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93" r="7337" b="-1"/>
          <a:stretch/>
        </p:blipFill>
        <p:spPr bwMode="auto">
          <a:xfrm>
            <a:off x="8205634" y="722376"/>
            <a:ext cx="3337560" cy="5413248"/>
          </a:xfrm>
          <a:prstGeom prst="rect">
            <a:avLst/>
          </a:prstGeom>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452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891246" y="1536290"/>
            <a:ext cx="6422848" cy="3785419"/>
          </a:xfrm>
        </p:spPr>
        <p:txBody>
          <a:bodyPr>
            <a:normAutofit fontScale="92500" lnSpcReduction="20000"/>
          </a:bodyPr>
          <a:lstStyle/>
          <a:p>
            <a:pPr marL="0" lvl="0" indent="0">
              <a:buNone/>
            </a:pPr>
            <a:r>
              <a:rPr lang="en-US" sz="8800" dirty="0"/>
              <a:t>Know how to live with intentionality and purpose?</a:t>
            </a:r>
          </a:p>
          <a:p>
            <a:pPr marL="0" indent="0">
              <a:buNone/>
            </a:pPr>
            <a:endParaRPr lang="en-US" altLang="en-US" sz="6000" dirty="0">
              <a:latin typeface="+mj-lt"/>
            </a:endParaRPr>
          </a:p>
        </p:txBody>
      </p:sp>
      <p:sp>
        <p:nvSpPr>
          <p:cNvPr id="76" name="Rectangle 75">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627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127" name="Picture 7" descr="Low Angle Photography of Man Jump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93" r="7337" b="-1"/>
          <a:stretch/>
        </p:blipFill>
        <p:spPr bwMode="auto">
          <a:xfrm>
            <a:off x="8205634" y="722376"/>
            <a:ext cx="3337560" cy="5413248"/>
          </a:xfrm>
          <a:prstGeom prst="rect">
            <a:avLst/>
          </a:prstGeom>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08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672084" y="1536290"/>
            <a:ext cx="6642010" cy="3785419"/>
          </a:xfrm>
        </p:spPr>
        <p:txBody>
          <a:bodyPr>
            <a:normAutofit/>
          </a:bodyPr>
          <a:lstStyle/>
          <a:p>
            <a:pPr marL="0" lvl="0" indent="0">
              <a:buNone/>
            </a:pPr>
            <a:r>
              <a:rPr lang="en-US" sz="8800" dirty="0"/>
              <a:t>Have better relationships?</a:t>
            </a:r>
          </a:p>
          <a:p>
            <a:pPr marL="0" indent="0">
              <a:buNone/>
            </a:pPr>
            <a:endParaRPr lang="en-US" altLang="en-US" sz="6000" dirty="0">
              <a:latin typeface="+mj-lt"/>
            </a:endParaRPr>
          </a:p>
        </p:txBody>
      </p:sp>
      <p:sp>
        <p:nvSpPr>
          <p:cNvPr id="76" name="Rectangle 75">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627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127" name="Picture 7" descr="Low Angle Photography of Man Jump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93" r="7337" b="-1"/>
          <a:stretch/>
        </p:blipFill>
        <p:spPr bwMode="auto">
          <a:xfrm>
            <a:off x="8205634" y="722376"/>
            <a:ext cx="3337560" cy="5413248"/>
          </a:xfrm>
          <a:prstGeom prst="rect">
            <a:avLst/>
          </a:prstGeom>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275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
      <a:dk1>
        <a:srgbClr val="808080"/>
      </a:dk1>
      <a:lt1>
        <a:srgbClr val="FFFFFF"/>
      </a:lt1>
      <a:dk2>
        <a:srgbClr val="000000"/>
      </a:dk2>
      <a:lt2>
        <a:srgbClr val="000000"/>
      </a:lt2>
      <a:accent1>
        <a:srgbClr val="8C7A6F"/>
      </a:accent1>
      <a:accent2>
        <a:srgbClr val="333399"/>
      </a:accent2>
      <a:accent3>
        <a:srgbClr val="AAAAAA"/>
      </a:accent3>
      <a:accent4>
        <a:srgbClr val="DADADA"/>
      </a:accent4>
      <a:accent5>
        <a:srgbClr val="C5BEBB"/>
      </a:accent5>
      <a:accent6>
        <a:srgbClr val="2D2D8A"/>
      </a:accent6>
      <a:hlink>
        <a:srgbClr val="009999"/>
      </a:hlink>
      <a:folHlink>
        <a:srgbClr val="99CC00"/>
      </a:folHlink>
    </a:clrScheme>
    <a:fontScheme name="Office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C7A6F"/>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FFFFFF"/>
            </a:solidFill>
            <a:effectLst/>
            <a:latin typeface="Georgia" pitchFamily="25" charset="0"/>
          </a:defRPr>
        </a:defPPr>
      </a:lstStyle>
    </a:spDef>
    <a:lnDef>
      <a:spPr bwMode="auto">
        <a:xfrm>
          <a:off x="0" y="0"/>
          <a:ext cx="1" cy="1"/>
        </a:xfrm>
        <a:custGeom>
          <a:avLst/>
          <a:gdLst/>
          <a:ahLst/>
          <a:cxnLst/>
          <a:rect l="0" t="0" r="0" b="0"/>
          <a:pathLst/>
        </a:custGeom>
        <a:solidFill>
          <a:srgbClr val="8C7A6F"/>
        </a:solidFill>
        <a:ln w="12700"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FFFFFF"/>
            </a:solidFill>
            <a:effectLst/>
            <a:latin typeface="Georgia" pitchFamily="25"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3914</TotalTime>
  <Words>3361</Words>
  <Application>Microsoft Office PowerPoint</Application>
  <PresentationFormat>Widescreen</PresentationFormat>
  <Paragraphs>156</Paragraphs>
  <Slides>54</Slides>
  <Notes>54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54</vt:i4>
      </vt:variant>
    </vt:vector>
  </HeadingPairs>
  <TitlesOfParts>
    <vt:vector size="66" baseType="lpstr">
      <vt:lpstr>Arial</vt:lpstr>
      <vt:lpstr>Calibri</vt:lpstr>
      <vt:lpstr>Calibri Light</vt:lpstr>
      <vt:lpstr>Georgia</vt:lpstr>
      <vt:lpstr>Lucida Grande</vt:lpstr>
      <vt:lpstr>Times New Roman</vt:lpstr>
      <vt:lpstr>Verdana</vt:lpstr>
      <vt:lpstr>Office Theme</vt:lpstr>
      <vt:lpstr>1_Office Theme</vt:lpstr>
      <vt:lpstr>2_Office Theme</vt:lpstr>
      <vt:lpstr>3_Office Theme</vt:lpstr>
      <vt:lpstr>Default Design</vt:lpstr>
      <vt:lpstr>PowerPoint Presentation</vt:lpstr>
      <vt:lpstr>L - Life I - Investments F - For E - Eternity</vt:lpstr>
      <vt:lpstr>How to Start Living your Best LIFE Now </vt:lpstr>
      <vt:lpstr>How to Start Living your Best LIFE Now </vt:lpstr>
      <vt:lpstr>“One day, your life will flash before your eyes. Make sure it’s worth watching.”            – Unknown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Brothers, I do not consider that I have made it my own. But one thing I do: forgetting what lies behind and straining forward to what lies ahead.         Philippians 3:13 NKJV </vt:lpstr>
      <vt:lpstr>PowerPoint Presentation</vt:lpstr>
      <vt:lpstr>PowerPoint Presentation</vt:lpstr>
      <vt:lpstr>PowerPoint Presentation</vt:lpstr>
      <vt:lpstr>The fear of the Lord is the beginning of knowledge, But fools despise wisdom and instruction.                       - Proverbs 1:7 NKJV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They allow their environment and circumstances to control them. </vt:lpstr>
      <vt:lpstr>2. They have no goals and no purpose.  </vt:lpstr>
      <vt:lpstr>3. Rather than take personal responsibility, they blame others.   </vt:lpstr>
      <vt:lpstr>4. They form their ideas from TV or gossip.    </vt:lpstr>
      <vt:lpstr>5. They lack motivation and only do enough to get by.     </vt:lpstr>
      <vt:lpstr>6. They never put forth any effort to improve their situation.      </vt:lpstr>
      <vt:lpstr>7. They know it all, no matter what the facts tell them.       </vt:lpstr>
      <vt:lpstr>8. They make the same mistake over and over again, and they always make excuses and complain.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you can’t fly, then run. If you can’t run, then walk. If you can’t walk, then crawl. But whatever you do, you have to KEEP MOVING FORWARD.”                      - Martin Luther King Jr.</vt:lpstr>
      <vt:lpstr>“If you can’t fly, then run. If you can’t run, then walk. If you can’t walk, then crawl. But whatever you do, you have to KEEP MOVING FORWARD.”                      - Martin Luther King Jr.</vt:lpstr>
      <vt:lpstr>1. Share with your group where you were born and what your favorite hobby is.   2. What do you hope to gain from this LIFE Seminar?   3. If you were to join a follow up life group, what topic would interest you the most?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Seminar</dc:title>
  <dc:creator>Heidi Baumgartner</dc:creator>
  <cp:lastModifiedBy>Tyler Long</cp:lastModifiedBy>
  <cp:revision>71</cp:revision>
  <dcterms:created xsi:type="dcterms:W3CDTF">2020-04-07T20:55:20Z</dcterms:created>
  <dcterms:modified xsi:type="dcterms:W3CDTF">2024-01-18T21:51:30Z</dcterms:modified>
</cp:coreProperties>
</file>