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 id="2147483722" r:id="rId2"/>
    <p:sldMasterId id="2147483734" r:id="rId3"/>
  </p:sldMasterIdLst>
  <p:notesMasterIdLst>
    <p:notesMasterId r:id="rId57"/>
  </p:notesMasterIdLst>
  <p:handoutMasterIdLst>
    <p:handoutMasterId r:id="rId58"/>
  </p:handoutMasterIdLst>
  <p:sldIdLst>
    <p:sldId id="393" r:id="rId4"/>
    <p:sldId id="339" r:id="rId5"/>
    <p:sldId id="341" r:id="rId6"/>
    <p:sldId id="342" r:id="rId7"/>
    <p:sldId id="343" r:id="rId8"/>
    <p:sldId id="344" r:id="rId9"/>
    <p:sldId id="345" r:id="rId10"/>
    <p:sldId id="346" r:id="rId11"/>
    <p:sldId id="340" r:id="rId12"/>
    <p:sldId id="348" r:id="rId13"/>
    <p:sldId id="349" r:id="rId14"/>
    <p:sldId id="351" r:id="rId15"/>
    <p:sldId id="352" r:id="rId16"/>
    <p:sldId id="353" r:id="rId17"/>
    <p:sldId id="350" r:id="rId18"/>
    <p:sldId id="354" r:id="rId19"/>
    <p:sldId id="356" r:id="rId20"/>
    <p:sldId id="355" r:id="rId21"/>
    <p:sldId id="357" r:id="rId22"/>
    <p:sldId id="358" r:id="rId23"/>
    <p:sldId id="360" r:id="rId24"/>
    <p:sldId id="359" r:id="rId25"/>
    <p:sldId id="361" r:id="rId26"/>
    <p:sldId id="362" r:id="rId27"/>
    <p:sldId id="363" r:id="rId28"/>
    <p:sldId id="364" r:id="rId29"/>
    <p:sldId id="366" r:id="rId30"/>
    <p:sldId id="367" r:id="rId31"/>
    <p:sldId id="365" r:id="rId32"/>
    <p:sldId id="368" r:id="rId33"/>
    <p:sldId id="370" r:id="rId34"/>
    <p:sldId id="371" r:id="rId35"/>
    <p:sldId id="369" r:id="rId36"/>
    <p:sldId id="372" r:id="rId37"/>
    <p:sldId id="373" r:id="rId38"/>
    <p:sldId id="374" r:id="rId39"/>
    <p:sldId id="375" r:id="rId40"/>
    <p:sldId id="376" r:id="rId41"/>
    <p:sldId id="377" r:id="rId42"/>
    <p:sldId id="378" r:id="rId43"/>
    <p:sldId id="380" r:id="rId44"/>
    <p:sldId id="379" r:id="rId45"/>
    <p:sldId id="381" r:id="rId46"/>
    <p:sldId id="382" r:id="rId47"/>
    <p:sldId id="383" r:id="rId48"/>
    <p:sldId id="384" r:id="rId49"/>
    <p:sldId id="385" r:id="rId50"/>
    <p:sldId id="386" r:id="rId51"/>
    <p:sldId id="387" r:id="rId52"/>
    <p:sldId id="388" r:id="rId53"/>
    <p:sldId id="389" r:id="rId54"/>
    <p:sldId id="390" r:id="rId55"/>
    <p:sldId id="391" r:id="rId5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74329" autoAdjust="0"/>
  </p:normalViewPr>
  <p:slideViewPr>
    <p:cSldViewPr>
      <p:cViewPr varScale="1">
        <p:scale>
          <a:sx n="89" d="100"/>
          <a:sy n="89" d="100"/>
        </p:scale>
        <p:origin x="736" y="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2D26A0-359D-44C7-9658-9F3998202796}" type="slidenum">
              <a:rPr lang="en-US" altLang="en-US"/>
              <a:pPr/>
              <a:t>‹#›</a:t>
            </a:fld>
            <a:endParaRPr lang="en-US" altLang="en-US"/>
          </a:p>
        </p:txBody>
      </p:sp>
    </p:spTree>
    <p:extLst>
      <p:ext uri="{BB962C8B-B14F-4D97-AF65-F5344CB8AC3E}">
        <p14:creationId xmlns:p14="http://schemas.microsoft.com/office/powerpoint/2010/main" val="3199138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EC3D2-16D9-42B4-B69E-DE8A6626FDE3}"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0B6F9-62A6-4BEC-A50C-F963E7BD5206}" type="slidenum">
              <a:rPr lang="en-US" smtClean="0"/>
              <a:t>‹#›</a:t>
            </a:fld>
            <a:endParaRPr lang="en-US"/>
          </a:p>
        </p:txBody>
      </p:sp>
    </p:spTree>
    <p:extLst>
      <p:ext uri="{BB962C8B-B14F-4D97-AF65-F5344CB8AC3E}">
        <p14:creationId xmlns:p14="http://schemas.microsoft.com/office/powerpoint/2010/main" val="75593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Five Principles for Personal Finance.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good to be here tonight. How is everyone doing? If you can succeed in the major areas of your life such as parenting, marriage, relationships, health, decision making, spiritual growth, emotional health, and so on, is it possible to succeed in the area of your personal finances? The answer is YES! Creating wealth begins with the desire not to live paycheck to paycheck, to avoid poverty, and to change your family tree.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A0B6F9-62A6-4BEC-A50C-F963E7BD52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4878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recent APA Harris Poll of those that live paycheck to paycheck revealed that one in five put their health care needs on hold because they can’t pay the bill. The University of Massachusetts, Boston, conducted a study of stress and found that those in debt are more likely to have higher diastolic blood pressure and worse physical and mental health than those who were financially secure. Did you catch that? Financial insecurity also affects your mental health.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10</a:t>
            </a:fld>
            <a:endParaRPr lang="en-US"/>
          </a:p>
        </p:txBody>
      </p:sp>
    </p:spTree>
    <p:extLst>
      <p:ext uri="{BB962C8B-B14F-4D97-AF65-F5344CB8AC3E}">
        <p14:creationId xmlns:p14="http://schemas.microsoft.com/office/powerpoint/2010/main" val="401286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Again, </a:t>
            </a:r>
            <a:r>
              <a:rPr lang="en-US" sz="1200" b="1" kern="1200" dirty="0">
                <a:solidFill>
                  <a:schemeClr val="tx1"/>
                </a:solidFill>
                <a:effectLst/>
                <a:latin typeface="+mn-lt"/>
                <a:ea typeface="+mn-ea"/>
                <a:cs typeface="+mn-cs"/>
              </a:rPr>
              <a:t>Financial insecurity also affects your mental health. </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stress and mental health will affect all the other areas of your life. This includes your parenting, relationships, marriage, decision making, and the list goes on. Friends, this is not God’s plan for your life.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11</a:t>
            </a:fld>
            <a:endParaRPr lang="en-US"/>
          </a:p>
        </p:txBody>
      </p:sp>
    </p:spTree>
    <p:extLst>
      <p:ext uri="{BB962C8B-B14F-4D97-AF65-F5344CB8AC3E}">
        <p14:creationId xmlns:p14="http://schemas.microsoft.com/office/powerpoint/2010/main" val="2769376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know that it is easy to look at our friends and family, and we think that they are doing well financially. Please know that the exterior of your family, friends, neighbors, or coworkers does not tell the whole story. People will wear name brand clothing, drive a new car, live in a nice house and take family vacations and you know what? They are one paycheck away from having a major situation in their life. And yes, they are stressed and most likely, there is tension in their marriage. Again, please remember that the exterior does not tell the whole story.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18014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other hand, you may have a neighbor that drives a ten-year-old car that is paid for, and they purchase their clothes from Target or Costco. They may not look wealthy, but they have planned their life well, and they have been very intentional about their finances. This family is not trying to impress anyone, and you know what, they are happy. As a result of planning their life well, they are not living paycheck to paycheck, and their home is not filled with the same level of stress as everyone else. </a:t>
            </a:r>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13</a:t>
            </a:fld>
            <a:endParaRPr lang="en-US"/>
          </a:p>
        </p:txBody>
      </p:sp>
    </p:spTree>
    <p:extLst>
      <p:ext uri="{BB962C8B-B14F-4D97-AF65-F5344CB8AC3E}">
        <p14:creationId xmlns:p14="http://schemas.microsoft.com/office/powerpoint/2010/main" val="1732151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Did you know that most </a:t>
            </a:r>
            <a:r>
              <a:rPr lang="en-US" sz="1200" b="1" kern="1200" dirty="0">
                <a:solidFill>
                  <a:schemeClr val="tx1"/>
                </a:solidFill>
                <a:effectLst/>
                <a:latin typeface="+mn-lt"/>
                <a:ea typeface="+mn-ea"/>
                <a:cs typeface="+mn-cs"/>
              </a:rPr>
              <a:t>people buy things that they don’t need, with money that they don’t have to impress people they don’t even like? </a:t>
            </a:r>
            <a:r>
              <a:rPr lang="en-US" sz="1200" kern="1200" dirty="0">
                <a:solidFill>
                  <a:schemeClr val="tx1"/>
                </a:solidFill>
                <a:effectLst/>
                <a:latin typeface="+mn-lt"/>
                <a:ea typeface="+mn-ea"/>
                <a:cs typeface="+mn-cs"/>
              </a:rPr>
              <a:t>(Repeat 2x) </a:t>
            </a:r>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14</a:t>
            </a:fld>
            <a:endParaRPr lang="en-US"/>
          </a:p>
        </p:txBody>
      </p:sp>
    </p:spTree>
    <p:extLst>
      <p:ext uri="{BB962C8B-B14F-4D97-AF65-F5344CB8AC3E}">
        <p14:creationId xmlns:p14="http://schemas.microsoft.com/office/powerpoint/2010/main" val="2724391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2. Have a written plan (budget).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15</a:t>
            </a:fld>
            <a:endParaRPr lang="en-US"/>
          </a:p>
        </p:txBody>
      </p:sp>
    </p:spTree>
    <p:extLst>
      <p:ext uri="{BB962C8B-B14F-4D97-AF65-F5344CB8AC3E}">
        <p14:creationId xmlns:p14="http://schemas.microsoft.com/office/powerpoint/2010/main" val="135978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J</a:t>
            </a:r>
            <a:r>
              <a:rPr lang="en-US" sz="1200" kern="1200" dirty="0">
                <a:solidFill>
                  <a:schemeClr val="tx1"/>
                </a:solidFill>
                <a:effectLst/>
                <a:latin typeface="+mn-lt"/>
                <a:ea typeface="+mn-ea"/>
                <a:cs typeface="+mn-cs"/>
              </a:rPr>
              <a:t>esus said in Luke 14:28, </a:t>
            </a:r>
            <a:r>
              <a:rPr lang="en-US" sz="1400" b="1" kern="1200" dirty="0">
                <a:solidFill>
                  <a:schemeClr val="tx1"/>
                </a:solidFill>
                <a:effectLst/>
                <a:latin typeface="+mn-lt"/>
                <a:ea typeface="+mn-ea"/>
                <a:cs typeface="+mn-cs"/>
              </a:rPr>
              <a:t>“For which of you, intending to build a tower, does not sit down first and count the cost, whether he has </a:t>
            </a:r>
            <a:r>
              <a:rPr lang="en-US" sz="1400" b="1" i="1" kern="1200" dirty="0">
                <a:solidFill>
                  <a:schemeClr val="tx1"/>
                </a:solidFill>
                <a:effectLst/>
                <a:latin typeface="+mn-lt"/>
                <a:ea typeface="+mn-ea"/>
                <a:cs typeface="+mn-cs"/>
              </a:rPr>
              <a:t>enough</a:t>
            </a:r>
            <a:r>
              <a:rPr lang="en-US" sz="1400" b="1" kern="1200" dirty="0">
                <a:solidFill>
                  <a:schemeClr val="tx1"/>
                </a:solidFill>
                <a:effectLst/>
                <a:latin typeface="+mn-lt"/>
                <a:ea typeface="+mn-ea"/>
                <a:cs typeface="+mn-cs"/>
              </a:rPr>
              <a:t> to finish </a:t>
            </a:r>
            <a:r>
              <a:rPr lang="en-US" sz="1400" b="1" i="1" kern="1200" dirty="0">
                <a:solidFill>
                  <a:schemeClr val="tx1"/>
                </a:solidFill>
                <a:effectLst/>
                <a:latin typeface="+mn-lt"/>
                <a:ea typeface="+mn-ea"/>
                <a:cs typeface="+mn-cs"/>
              </a:rPr>
              <a:t>it</a:t>
            </a:r>
            <a:r>
              <a:rPr lang="en-US" sz="1400" b="1" kern="120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NKJV </a:t>
            </a:r>
            <a:r>
              <a:rPr lang="en-US" sz="1200" b="0" i="0" kern="1200" dirty="0">
                <a:solidFill>
                  <a:schemeClr val="tx1"/>
                </a:solidFill>
                <a:effectLst/>
                <a:latin typeface="+mn-lt"/>
                <a:ea typeface="+mn-ea"/>
                <a:cs typeface="+mn-cs"/>
              </a:rPr>
              <a:t> No one wins at anything in life without a plan. </a:t>
            </a:r>
            <a:r>
              <a:rPr lang="en-US" sz="1200" b="1" i="0" kern="1200" dirty="0">
                <a:solidFill>
                  <a:schemeClr val="tx1"/>
                </a:solidFill>
                <a:effectLst/>
                <a:latin typeface="+mn-lt"/>
                <a:ea typeface="+mn-ea"/>
                <a:cs typeface="+mn-cs"/>
              </a:rPr>
              <a:t>Winning is an intentional act. </a:t>
            </a:r>
            <a:r>
              <a:rPr lang="en-US" sz="1400" kern="1200" dirty="0">
                <a:solidFill>
                  <a:schemeClr val="tx1"/>
                </a:solidFill>
                <a:effectLst/>
                <a:latin typeface="+mn-lt"/>
                <a:ea typeface="+mn-ea"/>
                <a:cs typeface="+mn-cs"/>
              </a:rPr>
              <a:t>If you worked for a company and your job was to do budgeting for said company and the name of the company, was You Incorporated, and you did the budget for You Incorporated the way you do budgeting now. Would you fire you?</a:t>
            </a:r>
          </a:p>
          <a:p>
            <a:pPr lvl="0"/>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979540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some, the word budget is a bad word. The reason for this is the word budget is often used negatively. For example, your friends call you up to see if you want to meet them at a local restaurant, and you say, “Sorry, I can’t make it tonight because I am on a budget.” Another example is when your spouse tells you that it’s time to cut back on the summer vacation plans and no shopping because we are on a budget. When you think about it, these budgeting people are not very fun to be around.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212058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every relationship, you will have a combination of either a spender or a saver. By a show of hands, who here is the spender? Who here is a saver? No matter which group you are in, having a budget helps you tell your money where to go.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t>18</a:t>
            </a:fld>
            <a:endParaRPr lang="en-US"/>
          </a:p>
        </p:txBody>
      </p:sp>
    </p:spTree>
    <p:extLst>
      <p:ext uri="{BB962C8B-B14F-4D97-AF65-F5344CB8AC3E}">
        <p14:creationId xmlns:p14="http://schemas.microsoft.com/office/powerpoint/2010/main" val="1086884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want you to start thinking of having a budget as a good thing. </a:t>
            </a:r>
            <a:r>
              <a:rPr lang="en-US" sz="1200" b="1" kern="1200" dirty="0">
                <a:solidFill>
                  <a:schemeClr val="tx1"/>
                </a:solidFill>
                <a:effectLst/>
                <a:latin typeface="+mn-lt"/>
                <a:ea typeface="+mn-ea"/>
                <a:cs typeface="+mn-cs"/>
              </a:rPr>
              <a:t>A budget gives you the freedom to tell your money where to go</a:t>
            </a:r>
            <a:r>
              <a:rPr lang="en-US" sz="1200" kern="1200" dirty="0">
                <a:solidFill>
                  <a:schemeClr val="tx1"/>
                </a:solidFill>
                <a:effectLst/>
                <a:latin typeface="+mn-lt"/>
                <a:ea typeface="+mn-ea"/>
                <a:cs typeface="+mn-cs"/>
              </a:rPr>
              <a:t>. If you are a natural spender, a budget permits you to spend your money on the things that you value. If you are a natural saver, you may find yourself feeling guilty about spending money. Here’s what a budget does: it gives you guilt-free power to say, “This is where I want to spend my money.”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19</a:t>
            </a:fld>
            <a:endParaRPr lang="en-US"/>
          </a:p>
        </p:txBody>
      </p:sp>
    </p:spTree>
    <p:extLst>
      <p:ext uri="{BB962C8B-B14F-4D97-AF65-F5344CB8AC3E}">
        <p14:creationId xmlns:p14="http://schemas.microsoft.com/office/powerpoint/2010/main" val="321440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going to talk about an area that many people want to avoid, and that is the topic of money. If we avoid this topic, it can lead to a lack of understanding of how to manage your money, which will then lead to a life filled with anxiety, fear, and insecurity. The number one topic that married couples argue about is money. We live in one of the wealthiest countries on earth. There is so much untapped potential, yet more and more Americans are living paycheck to paycheck.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a:t>
            </a:fld>
            <a:endParaRPr lang="en-US"/>
          </a:p>
        </p:txBody>
      </p:sp>
    </p:spTree>
    <p:extLst>
      <p:ext uri="{BB962C8B-B14F-4D97-AF65-F5344CB8AC3E}">
        <p14:creationId xmlns:p14="http://schemas.microsoft.com/office/powerpoint/2010/main" val="699626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3. Get out of debt. </a:t>
            </a:r>
            <a:r>
              <a:rPr lang="en-US" sz="1200" b="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20</a:t>
            </a:fld>
            <a:endParaRPr lang="en-US"/>
          </a:p>
        </p:txBody>
      </p:sp>
    </p:spTree>
    <p:extLst>
      <p:ext uri="{BB962C8B-B14F-4D97-AF65-F5344CB8AC3E}">
        <p14:creationId xmlns:p14="http://schemas.microsoft.com/office/powerpoint/2010/main" val="3817219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The most powerful wealth-building tool is your income. </a:t>
            </a:r>
            <a:r>
              <a:rPr lang="en-US" sz="1200" kern="1200" dirty="0">
                <a:solidFill>
                  <a:schemeClr val="tx1"/>
                </a:solidFill>
                <a:effectLst/>
                <a:latin typeface="+mn-lt"/>
                <a:ea typeface="+mn-ea"/>
                <a:cs typeface="+mn-cs"/>
              </a:rPr>
              <a:t>Did you hear what I just said? (Repeat 2x ) When you no longer have payments as a result of debt, you can begin to have your money work for you. The quickest way to building wealth is to avoid debt as if the debt was the plague.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58394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Take a moment and think about your income and ask yourself the question. How would my life be different if I was 100% out of debt? Picture your life with no car payment, no credit card payment, no student loan payment, and no outstanding medical bills. Now picture your life if you had all of this and no mortgage payment. Imagine no more arguments about money. You can pay for your child’s private school tuition in full at the beginning of every school year. How outrageously generous you could be. The money that you make will belong to you and not the bank. (</a:t>
            </a:r>
            <a:r>
              <a:rPr lang="en-US" sz="1200" b="1" kern="1200" dirty="0">
                <a:solidFill>
                  <a:schemeClr val="tx1"/>
                </a:solidFill>
                <a:effectLst/>
                <a:latin typeface="+mn-lt"/>
                <a:ea typeface="+mn-ea"/>
                <a:cs typeface="+mn-cs"/>
              </a:rPr>
              <a:t>Speaker Notes: </a:t>
            </a:r>
            <a:r>
              <a:rPr lang="en-US" sz="1200" kern="1200" dirty="0">
                <a:solidFill>
                  <a:schemeClr val="tx1"/>
                </a:solidFill>
                <a:effectLst/>
                <a:latin typeface="+mn-lt"/>
                <a:ea typeface="+mn-ea"/>
                <a:cs typeface="+mn-cs"/>
              </a:rPr>
              <a:t>Share a story of how debt harmed you or your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22</a:t>
            </a:fld>
            <a:endParaRPr lang="en-US"/>
          </a:p>
        </p:txBody>
      </p:sp>
    </p:spTree>
    <p:extLst>
      <p:ext uri="{BB962C8B-B14F-4D97-AF65-F5344CB8AC3E}">
        <p14:creationId xmlns:p14="http://schemas.microsoft.com/office/powerpoint/2010/main" val="689746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How many of you have ever done stupid with money?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 have a PHD in DUMB.</a:t>
            </a:r>
            <a:r>
              <a:rPr lang="en-US" sz="1200" b="0" i="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know what it’s like to have debt. Growing up, my parents never taught me how to handle money. By the time I was 21, I was bouncing checks all over town. Have you ever walked into a business and had your picture on the wall so that the person behind the register knows not to take any more checks from you? I remember when I had less than $10 to my name. Let me tell you friends, this was one of the most stressful times in my life. I know what it is like to have more month than money. Friends, I have been there. Waiting, counting down the days until payday. It was during this experience in my life when I decided that I had had it and I was going to do something about it.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23</a:t>
            </a:fld>
            <a:endParaRPr lang="en-US"/>
          </a:p>
        </p:txBody>
      </p:sp>
    </p:spTree>
    <p:extLst>
      <p:ext uri="{BB962C8B-B14F-4D97-AF65-F5344CB8AC3E}">
        <p14:creationId xmlns:p14="http://schemas.microsoft.com/office/powerpoint/2010/main" val="4150728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says in Proverbs 22:7</a:t>
            </a:r>
            <a:r>
              <a:rPr lang="en-US" sz="1200" b="1" kern="1200" dirty="0">
                <a:solidFill>
                  <a:schemeClr val="tx1"/>
                </a:solidFill>
                <a:effectLst/>
                <a:latin typeface="+mn-lt"/>
                <a:ea typeface="+mn-ea"/>
                <a:cs typeface="+mn-cs"/>
              </a:rPr>
              <a:t>, “The rich rules over the poor, and the borrower is the slave of the lender.” </a:t>
            </a:r>
            <a:r>
              <a:rPr lang="en-US" sz="1200" kern="1200" dirty="0">
                <a:solidFill>
                  <a:schemeClr val="tx1"/>
                </a:solidFill>
                <a:effectLst/>
                <a:latin typeface="+mn-lt"/>
                <a:ea typeface="+mn-ea"/>
                <a:cs typeface="+mn-cs"/>
              </a:rPr>
              <a:t>ESV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24</a:t>
            </a:fld>
            <a:endParaRPr lang="en-US"/>
          </a:p>
        </p:txBody>
      </p:sp>
    </p:spTree>
    <p:extLst>
      <p:ext uri="{BB962C8B-B14F-4D97-AF65-F5344CB8AC3E}">
        <p14:creationId xmlns:p14="http://schemas.microsoft.com/office/powerpoint/2010/main" val="497494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Bible says that if you have debt, you are a slave (</a:t>
            </a:r>
            <a:r>
              <a:rPr lang="en-US" sz="1200" b="1" kern="1200" dirty="0">
                <a:solidFill>
                  <a:schemeClr val="tx1"/>
                </a:solidFill>
                <a:effectLst/>
                <a:latin typeface="+mn-lt"/>
                <a:ea typeface="+mn-ea"/>
                <a:cs typeface="+mn-cs"/>
              </a:rPr>
              <a:t>Hold up a large chain and carry it with you as you speak.) </a:t>
            </a:r>
            <a:r>
              <a:rPr lang="en-US" sz="1200" kern="1200" dirty="0">
                <a:solidFill>
                  <a:schemeClr val="tx1"/>
                </a:solidFill>
                <a:effectLst/>
                <a:latin typeface="+mn-lt"/>
                <a:ea typeface="+mn-ea"/>
                <a:cs typeface="+mn-cs"/>
              </a:rPr>
              <a:t>Slaves don’t have choices. Their financial bondage means they have to do what other people tell them what to do. When you are a financial slave, it is hard to be generous. When you are a financial slave, it is hard to sleep at night. When you are a financial slave, your life, your marriage is filled with tension and stress.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591786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what is happening to the average American today. When they went to college, they took out student loans to pay for their classes. While in college, they got their first credit card. After graduation, they get their first real job and decide to go and purchase a new car. Then they meet the love of their life, and they take out another loan to pay for the wedding ring and the honeymoon. Pretty soon, they get tired of paying rent, so they decide to purchase a house, and this adds more debt. Soon their spouse wants a new car, and so we pile on more debt. By the time they are 30, they have student loans, credit card debt, two car payments, a mortgage and the stress of managing their life. In 2020, the average household debt in America (not including mortgages) was more than $90,000. If you include mortgage, that amount goes up to close to 300k.</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26</a:t>
            </a:fld>
            <a:endParaRPr lang="en-US"/>
          </a:p>
        </p:txBody>
      </p:sp>
    </p:spTree>
    <p:extLst>
      <p:ext uri="{BB962C8B-B14F-4D97-AF65-F5344CB8AC3E}">
        <p14:creationId xmlns:p14="http://schemas.microsoft.com/office/powerpoint/2010/main" val="1966425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Year after year, decade after decade, they will navigate their way through life while being crushed by all the debt that they have accumulated. They get to the point that their marriage is in jeopardy, they experience anxiety and depression, and they can’t sleep at night. </a:t>
            </a:r>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25381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Bible says that the borrower is a slave to the lender, and slaves don’t have choices. </a:t>
            </a:r>
            <a:r>
              <a:rPr lang="en-US" sz="1200" b="1" kern="1200" dirty="0">
                <a:solidFill>
                  <a:schemeClr val="tx1"/>
                </a:solidFill>
                <a:effectLst/>
                <a:latin typeface="+mn-lt"/>
                <a:ea typeface="+mn-ea"/>
                <a:cs typeface="+mn-cs"/>
              </a:rPr>
              <a:t>As a result of debt, someone else is dictating your income for you. </a:t>
            </a:r>
            <a:r>
              <a:rPr lang="en-US" sz="1200" kern="1200" dirty="0">
                <a:solidFill>
                  <a:schemeClr val="tx1"/>
                </a:solidFill>
                <a:effectLst/>
                <a:latin typeface="+mn-lt"/>
                <a:ea typeface="+mn-ea"/>
                <a:cs typeface="+mn-cs"/>
              </a:rPr>
              <a:t>Because of debt, you can’t put money away for retirement, help your kids receive a Christian education, go on mission trips and save for your kid’s college, and soon, the cycle continues. Unless you do something about this, your kids will most likely follow your example.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888765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time to break the cycle of debt and change your family tree. What if you were the last one in your family ever to have debt? How would that change the trajectory of your kid’s life?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29</a:t>
            </a:fld>
            <a:endParaRPr lang="en-US"/>
          </a:p>
        </p:txBody>
      </p:sp>
    </p:spTree>
    <p:extLst>
      <p:ext uri="{BB962C8B-B14F-4D97-AF65-F5344CB8AC3E}">
        <p14:creationId xmlns:p14="http://schemas.microsoft.com/office/powerpoint/2010/main" val="167798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it comes to money, people have mixed emotions. For some, money is a mystery; for others, it can become a god; and still, for some, money can become a tool to help other people. Money in and of itself is neutral. The Bible tells us in 1 Timothy 6:10</a:t>
            </a:r>
            <a:r>
              <a:rPr lang="en-US" sz="1200" b="1" kern="1200" dirty="0">
                <a:solidFill>
                  <a:schemeClr val="tx1"/>
                </a:solidFill>
                <a:effectLst/>
                <a:latin typeface="+mn-lt"/>
                <a:ea typeface="+mn-ea"/>
                <a:cs typeface="+mn-cs"/>
              </a:rPr>
              <a:t>, “For the love of money is a root of all </a:t>
            </a:r>
            <a:r>
              <a:rPr lang="en-US" sz="1200" b="1" i="1" kern="1200" dirty="0">
                <a:solidFill>
                  <a:schemeClr val="tx1"/>
                </a:solidFill>
                <a:effectLst/>
                <a:latin typeface="+mn-lt"/>
                <a:ea typeface="+mn-ea"/>
                <a:cs typeface="+mn-cs"/>
              </a:rPr>
              <a:t>kinds of</a:t>
            </a:r>
            <a:r>
              <a:rPr lang="en-US" sz="1200" b="1" kern="1200" dirty="0">
                <a:solidFill>
                  <a:schemeClr val="tx1"/>
                </a:solidFill>
                <a:effectLst/>
                <a:latin typeface="+mn-lt"/>
                <a:ea typeface="+mn-ea"/>
                <a:cs typeface="+mn-cs"/>
              </a:rPr>
              <a:t> evil, for which some have strayed from the faith in their greediness, and pierced themselves through with many sorrows.” </a:t>
            </a:r>
            <a:r>
              <a:rPr lang="en-US" sz="1200" kern="1200" dirty="0">
                <a:solidFill>
                  <a:schemeClr val="tx1"/>
                </a:solidFill>
                <a:effectLst/>
                <a:latin typeface="+mn-lt"/>
                <a:ea typeface="+mn-ea"/>
                <a:cs typeface="+mn-cs"/>
              </a:rPr>
              <a:t>NKJV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a:t>
            </a:fld>
            <a:endParaRPr lang="en-US"/>
          </a:p>
        </p:txBody>
      </p:sp>
    </p:spTree>
    <p:extLst>
      <p:ext uri="{BB962C8B-B14F-4D97-AF65-F5344CB8AC3E}">
        <p14:creationId xmlns:p14="http://schemas.microsoft.com/office/powerpoint/2010/main" val="2718479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 to Experian (a financial services company that tracks and reports credit trends for consumers and companies), Americans own more than 1 trillion dollars on their car loans. </a:t>
            </a:r>
            <a:r>
              <a:rPr lang="en-US" sz="1200" b="1" kern="1200" dirty="0">
                <a:solidFill>
                  <a:schemeClr val="tx1"/>
                </a:solidFill>
                <a:effectLst/>
                <a:latin typeface="+mn-lt"/>
                <a:ea typeface="+mn-ea"/>
                <a:cs typeface="+mn-cs"/>
              </a:rPr>
              <a:t>The average car loan is more than $550 per month</a:t>
            </a:r>
            <a:r>
              <a:rPr lang="en-US" sz="1200" kern="1200" dirty="0">
                <a:solidFill>
                  <a:schemeClr val="tx1"/>
                </a:solidFill>
                <a:effectLst/>
                <a:latin typeface="+mn-lt"/>
                <a:ea typeface="+mn-ea"/>
                <a:cs typeface="+mn-cs"/>
              </a:rPr>
              <a:t>, with the typical borrower choosing a 73-84 month loan. 7 Years!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30</a:t>
            </a:fld>
            <a:endParaRPr lang="en-US"/>
          </a:p>
        </p:txBody>
      </p:sp>
    </p:spTree>
    <p:extLst>
      <p:ext uri="{BB962C8B-B14F-4D97-AF65-F5344CB8AC3E}">
        <p14:creationId xmlns:p14="http://schemas.microsoft.com/office/powerpoint/2010/main" val="3606346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imagine this: If that same person chose to drive an older used car and invested that $550 monthly car payment in the S&amp;P 500 index fund from age 25-65 and averaged a 10% return, they would have more than 3 1/2 million dollars. This is what the new car payment is costing you. Now do that math with two car payments.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752824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2018, Chapman University did a survey that revealed </a:t>
            </a:r>
            <a:r>
              <a:rPr lang="en-US" sz="1200" b="1" kern="1200" dirty="0">
                <a:solidFill>
                  <a:schemeClr val="tx1"/>
                </a:solidFill>
                <a:effectLst/>
                <a:latin typeface="+mn-lt"/>
                <a:ea typeface="+mn-ea"/>
                <a:cs typeface="+mn-cs"/>
              </a:rPr>
              <a:t>57% of people said "not having enough money for the future" is one of their top fears</a:t>
            </a:r>
            <a:r>
              <a:rPr lang="en-US" sz="1200" kern="1200" dirty="0">
                <a:solidFill>
                  <a:schemeClr val="tx1"/>
                </a:solidFill>
                <a:effectLst/>
                <a:latin typeface="+mn-lt"/>
                <a:ea typeface="+mn-ea"/>
                <a:cs typeface="+mn-cs"/>
              </a:rPr>
              <a:t>— trumping crime, snakes, spiders and even death.</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187887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 Live on less than you make.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33</a:t>
            </a:fld>
            <a:endParaRPr lang="en-US"/>
          </a:p>
        </p:txBody>
      </p:sp>
    </p:spTree>
    <p:extLst>
      <p:ext uri="{BB962C8B-B14F-4D97-AF65-F5344CB8AC3E}">
        <p14:creationId xmlns:p14="http://schemas.microsoft.com/office/powerpoint/2010/main" val="2413814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says in Proverbs 21:20</a:t>
            </a:r>
            <a:r>
              <a:rPr lang="en-US" sz="1200" b="1" kern="1200" dirty="0">
                <a:solidFill>
                  <a:schemeClr val="tx1"/>
                </a:solidFill>
                <a:effectLst/>
                <a:latin typeface="+mn-lt"/>
                <a:ea typeface="+mn-ea"/>
                <a:cs typeface="+mn-cs"/>
              </a:rPr>
              <a:t>, “The wise store up choice food and olive oil, but fools gulp theirs down.” </a:t>
            </a:r>
            <a:r>
              <a:rPr lang="en-US" sz="1200" kern="1200" dirty="0">
                <a:solidFill>
                  <a:schemeClr val="tx1"/>
                </a:solidFill>
                <a:effectLst/>
                <a:latin typeface="+mn-lt"/>
                <a:ea typeface="+mn-ea"/>
                <a:cs typeface="+mn-cs"/>
              </a:rPr>
              <a:t>NIV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34</a:t>
            </a:fld>
            <a:endParaRPr lang="en-US"/>
          </a:p>
        </p:txBody>
      </p:sp>
    </p:spTree>
    <p:extLst>
      <p:ext uri="{BB962C8B-B14F-4D97-AF65-F5344CB8AC3E}">
        <p14:creationId xmlns:p14="http://schemas.microsoft.com/office/powerpoint/2010/main" val="4072398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 you know how rich people get rich? They save money. </a:t>
            </a:r>
            <a:r>
              <a:rPr lang="en-US" sz="1200" b="1" kern="1200" dirty="0">
                <a:solidFill>
                  <a:schemeClr val="tx1"/>
                </a:solidFill>
                <a:effectLst/>
                <a:latin typeface="+mn-lt"/>
                <a:ea typeface="+mn-ea"/>
                <a:cs typeface="+mn-cs"/>
              </a:rPr>
              <a:t>Personal finance is 80% behavior and 20% head knowledge</a:t>
            </a:r>
            <a:r>
              <a:rPr lang="en-US" sz="1200" kern="1200" dirty="0">
                <a:solidFill>
                  <a:schemeClr val="tx1"/>
                </a:solidFill>
                <a:effectLst/>
                <a:latin typeface="+mn-lt"/>
                <a:ea typeface="+mn-ea"/>
                <a:cs typeface="+mn-cs"/>
              </a:rPr>
              <a:t>. What we need to do is stop caring about what other people think because Ken and Barbie are broke. If you want to build wealth, live on less than you make.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812198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Avoid all get rich gimmicks.</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36</a:t>
            </a:fld>
            <a:endParaRPr lang="en-US"/>
          </a:p>
        </p:txBody>
      </p:sp>
    </p:spTree>
    <p:extLst>
      <p:ext uri="{BB962C8B-B14F-4D97-AF65-F5344CB8AC3E}">
        <p14:creationId xmlns:p14="http://schemas.microsoft.com/office/powerpoint/2010/main" val="1619411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Bible says in Proverbs </a:t>
            </a:r>
            <a:r>
              <a:rPr lang="en-US" sz="1200" b="0" kern="1200" dirty="0">
                <a:solidFill>
                  <a:schemeClr val="tx1"/>
                </a:solidFill>
                <a:effectLst/>
                <a:latin typeface="+mn-lt"/>
                <a:ea typeface="+mn-ea"/>
                <a:cs typeface="+mn-cs"/>
              </a:rPr>
              <a:t>13:11</a:t>
            </a:r>
            <a:r>
              <a:rPr lang="en-US" sz="1200" b="1" kern="1200" dirty="0">
                <a:solidFill>
                  <a:schemeClr val="tx1"/>
                </a:solidFill>
                <a:effectLst/>
                <a:latin typeface="+mn-lt"/>
                <a:ea typeface="+mn-ea"/>
                <a:cs typeface="+mn-cs"/>
              </a:rPr>
              <a:t>, “Wealth gained hastily</a:t>
            </a:r>
            <a:r>
              <a:rPr lang="en-US" sz="1200" b="1" kern="1200" baseline="300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will dwindle, but whoever gathers little by little will increase it.” </a:t>
            </a:r>
            <a:r>
              <a:rPr lang="en-US" sz="1200" kern="1200" dirty="0">
                <a:solidFill>
                  <a:schemeClr val="tx1"/>
                </a:solidFill>
                <a:effectLst/>
                <a:latin typeface="+mn-lt"/>
                <a:ea typeface="+mn-ea"/>
                <a:cs typeface="+mn-cs"/>
              </a:rPr>
              <a:t>ESV When it comes to building wealth, it is better to use the crock-pot method than the microwave method. Sports Illustrated ran an article that stated 80% of retired NFL players go broke in their first three years out of the league.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415146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Think before you spend.</a:t>
            </a:r>
            <a:r>
              <a:rPr lang="en-US" sz="1200" kern="1200" dirty="0">
                <a:solidFill>
                  <a:schemeClr val="tx1"/>
                </a:solidFill>
                <a:effectLst/>
                <a:latin typeface="+mn-lt"/>
                <a:ea typeface="+mn-ea"/>
                <a:cs typeface="+mn-cs"/>
              </a:rPr>
              <a:t> How many of you have ever gone to Costco to purchase like 1 or 2 items, and you walk out with a cart full of items? The reason they check your receipt when you leave Costco is to make sure you spent at least $100.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38</a:t>
            </a:fld>
            <a:endParaRPr lang="en-US"/>
          </a:p>
        </p:txBody>
      </p:sp>
    </p:spTree>
    <p:extLst>
      <p:ext uri="{BB962C8B-B14F-4D97-AF65-F5344CB8AC3E}">
        <p14:creationId xmlns:p14="http://schemas.microsoft.com/office/powerpoint/2010/main" val="3641475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Save money like you mean it.</a:t>
            </a:r>
            <a:r>
              <a:rPr lang="en-US" sz="1200" kern="1200" dirty="0">
                <a:solidFill>
                  <a:schemeClr val="tx1"/>
                </a:solidFill>
                <a:effectLst/>
                <a:latin typeface="+mn-lt"/>
                <a:ea typeface="+mn-ea"/>
                <a:cs typeface="+mn-cs"/>
              </a:rPr>
              <a:t> Saving money is the opposite of debt. When it comes to debt, you are paying interest. When it comes to saving, you are earning interest. We are going to be starting a personal finance class as one of our follow up home groups. In this class, we will be able to go into more detail on personal finance, and share principles on how to build a budget, get out of debt, invest and help your money grow.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39</a:t>
            </a:fld>
            <a:endParaRPr lang="en-US"/>
          </a:p>
        </p:txBody>
      </p:sp>
    </p:spTree>
    <p:extLst>
      <p:ext uri="{BB962C8B-B14F-4D97-AF65-F5344CB8AC3E}">
        <p14:creationId xmlns:p14="http://schemas.microsoft.com/office/powerpoint/2010/main" val="320931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Again, money in and of itself is neutral. </a:t>
            </a:r>
            <a:r>
              <a:rPr lang="en-US" sz="1200" b="1" kern="1200" dirty="0">
                <a:solidFill>
                  <a:schemeClr val="tx1"/>
                </a:solidFill>
                <a:effectLst/>
                <a:latin typeface="+mn-lt"/>
                <a:ea typeface="+mn-ea"/>
                <a:cs typeface="+mn-cs"/>
              </a:rPr>
              <a:t>What money does is reflect or magnify the kind of person you already are. </a:t>
            </a:r>
            <a:r>
              <a:rPr lang="en-US" sz="1200" kern="1200" dirty="0">
                <a:solidFill>
                  <a:schemeClr val="tx1"/>
                </a:solidFill>
                <a:effectLst/>
                <a:latin typeface="+mn-lt"/>
                <a:ea typeface="+mn-ea"/>
                <a:cs typeface="+mn-cs"/>
              </a:rPr>
              <a:t>For example, if you are a stingy person, you will remain stingy whether you have no money or lots of money. And if you’re a generous person who likes to help people, then you will remain generous regardless of how little or how much money you have.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a:t>
            </a:fld>
            <a:endParaRPr lang="en-US"/>
          </a:p>
        </p:txBody>
      </p:sp>
    </p:spTree>
    <p:extLst>
      <p:ext uri="{BB962C8B-B14F-4D97-AF65-F5344CB8AC3E}">
        <p14:creationId xmlns:p14="http://schemas.microsoft.com/office/powerpoint/2010/main" val="362483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Work hard.</a:t>
            </a:r>
            <a:r>
              <a:rPr lang="en-US" sz="1200" kern="1200" dirty="0">
                <a:solidFill>
                  <a:schemeClr val="tx1"/>
                </a:solidFill>
                <a:effectLst/>
                <a:latin typeface="+mn-lt"/>
                <a:ea typeface="+mn-ea"/>
                <a:cs typeface="+mn-cs"/>
              </a:rPr>
              <a:t> The Bible says in Proverbs 14:23 -</a:t>
            </a:r>
            <a:r>
              <a:rPr lang="en-US" sz="1200" b="1" kern="1200" dirty="0">
                <a:solidFill>
                  <a:schemeClr val="tx1"/>
                </a:solidFill>
                <a:effectLst/>
                <a:latin typeface="+mn-lt"/>
                <a:ea typeface="+mn-ea"/>
                <a:cs typeface="+mn-cs"/>
              </a:rPr>
              <a:t>In all labor, there is profit, But idle chatter </a:t>
            </a:r>
            <a:r>
              <a:rPr lang="en-US" sz="1200" b="1" i="1" kern="1200" dirty="0">
                <a:solidFill>
                  <a:schemeClr val="tx1"/>
                </a:solidFill>
                <a:effectLst/>
                <a:latin typeface="+mn-lt"/>
                <a:ea typeface="+mn-ea"/>
                <a:cs typeface="+mn-cs"/>
              </a:rPr>
              <a:t>leads</a:t>
            </a:r>
            <a:r>
              <a:rPr lang="en-US" sz="1200" b="1" kern="1200" dirty="0">
                <a:solidFill>
                  <a:schemeClr val="tx1"/>
                </a:solidFill>
                <a:effectLst/>
                <a:latin typeface="+mn-lt"/>
                <a:ea typeface="+mn-ea"/>
                <a:cs typeface="+mn-cs"/>
              </a:rPr>
              <a:t> only to poverty. </a:t>
            </a:r>
            <a:r>
              <a:rPr lang="en-US" sz="1200" kern="1200" dirty="0">
                <a:solidFill>
                  <a:schemeClr val="tx1"/>
                </a:solidFill>
                <a:effectLst/>
                <a:latin typeface="+mn-lt"/>
                <a:ea typeface="+mn-ea"/>
                <a:cs typeface="+mn-cs"/>
              </a:rPr>
              <a:t>NKJV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40</a:t>
            </a:fld>
            <a:endParaRPr lang="en-US"/>
          </a:p>
        </p:txBody>
      </p:sp>
    </p:spTree>
    <p:extLst>
      <p:ext uri="{BB962C8B-B14F-4D97-AF65-F5344CB8AC3E}">
        <p14:creationId xmlns:p14="http://schemas.microsoft.com/office/powerpoint/2010/main" val="3190168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Proverbs 28:19 – </a:t>
            </a:r>
            <a:r>
              <a:rPr lang="en-US" sz="1200" b="1" kern="1200" dirty="0">
                <a:solidFill>
                  <a:schemeClr val="tx1"/>
                </a:solidFill>
                <a:effectLst/>
                <a:latin typeface="+mn-lt"/>
                <a:ea typeface="+mn-ea"/>
                <a:cs typeface="+mn-cs"/>
              </a:rPr>
              <a:t>“Whoever works his land will have plenty of bread, but he who follows worthless pursuits will have plenty of poverty.” </a:t>
            </a:r>
            <a:r>
              <a:rPr lang="en-US" sz="1200" kern="1200" dirty="0">
                <a:solidFill>
                  <a:schemeClr val="tx1"/>
                </a:solidFill>
                <a:effectLst/>
                <a:latin typeface="+mn-lt"/>
                <a:ea typeface="+mn-ea"/>
                <a:cs typeface="+mn-cs"/>
              </a:rPr>
              <a:t>ESV</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524550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a:t>
            </a:r>
            <a:r>
              <a:rPr lang="en-US" sz="1200" b="1" kern="1200" dirty="0">
                <a:solidFill>
                  <a:schemeClr val="tx1"/>
                </a:solidFill>
                <a:effectLst/>
                <a:latin typeface="+mn-lt"/>
                <a:ea typeface="+mn-ea"/>
                <a:cs typeface="+mn-cs"/>
              </a:rPr>
              <a:t>Live a generous life, and change your family tree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42</a:t>
            </a:fld>
            <a:endParaRPr lang="en-US"/>
          </a:p>
        </p:txBody>
      </p:sp>
    </p:spTree>
    <p:extLst>
      <p:ext uri="{BB962C8B-B14F-4D97-AF65-F5344CB8AC3E}">
        <p14:creationId xmlns:p14="http://schemas.microsoft.com/office/powerpoint/2010/main" val="2262822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says, “</a:t>
            </a:r>
            <a:r>
              <a:rPr lang="en-US" sz="1200" b="1" kern="1200" dirty="0">
                <a:solidFill>
                  <a:schemeClr val="tx1"/>
                </a:solidFill>
                <a:effectLst/>
                <a:latin typeface="+mn-lt"/>
                <a:ea typeface="+mn-ea"/>
                <a:cs typeface="+mn-cs"/>
              </a:rPr>
              <a:t>A good </a:t>
            </a:r>
            <a:r>
              <a:rPr lang="en-US" sz="1200" b="1" i="1" kern="1200" dirty="0">
                <a:solidFill>
                  <a:schemeClr val="tx1"/>
                </a:solidFill>
                <a:effectLst/>
                <a:latin typeface="+mn-lt"/>
                <a:ea typeface="+mn-ea"/>
                <a:cs typeface="+mn-cs"/>
              </a:rPr>
              <a:t>man</a:t>
            </a:r>
            <a:r>
              <a:rPr lang="en-US" sz="1200" b="1" kern="1200" dirty="0">
                <a:solidFill>
                  <a:schemeClr val="tx1"/>
                </a:solidFill>
                <a:effectLst/>
                <a:latin typeface="+mn-lt"/>
                <a:ea typeface="+mn-ea"/>
                <a:cs typeface="+mn-cs"/>
              </a:rPr>
              <a:t> leaves an inheritance to his children’s children…” </a:t>
            </a:r>
            <a:r>
              <a:rPr lang="en-US" sz="1200" kern="1200" dirty="0">
                <a:solidFill>
                  <a:schemeClr val="tx1"/>
                </a:solidFill>
                <a:effectLst/>
                <a:latin typeface="+mn-lt"/>
                <a:ea typeface="+mn-ea"/>
                <a:cs typeface="+mn-cs"/>
              </a:rPr>
              <a:t>Proverbs 13:22 NKJV Some may think that they need to make more money to be more generous. Remember, money magnifies the kind of person you already are. Giving needs to be a habit that you begin no matter where you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43</a:t>
            </a:fld>
            <a:endParaRPr lang="en-US"/>
          </a:p>
        </p:txBody>
      </p:sp>
    </p:spTree>
    <p:extLst>
      <p:ext uri="{BB962C8B-B14F-4D97-AF65-F5344CB8AC3E}">
        <p14:creationId xmlns:p14="http://schemas.microsoft.com/office/powerpoint/2010/main" val="8882293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John D. Rockefeller said, </a:t>
            </a:r>
            <a:r>
              <a:rPr lang="en-US" sz="1200" b="1" kern="1200" dirty="0">
                <a:solidFill>
                  <a:schemeClr val="tx1"/>
                </a:solidFill>
                <a:effectLst/>
                <a:latin typeface="+mn-lt"/>
                <a:ea typeface="+mn-ea"/>
                <a:cs typeface="+mn-cs"/>
              </a:rPr>
              <a:t>“I never would have been able to tithe the first million dollars I ever made if I had not tithed my first salary, which was $1.50 per week.” </a:t>
            </a:r>
            <a:r>
              <a:rPr lang="en-US" sz="1200" kern="1200" dirty="0">
                <a:solidFill>
                  <a:schemeClr val="tx1"/>
                </a:solidFill>
                <a:effectLst/>
                <a:latin typeface="+mn-lt"/>
                <a:ea typeface="+mn-ea"/>
                <a:cs typeface="+mn-cs"/>
              </a:rPr>
              <a:t>Talk about money with your spouse and your kids. If you have never talked about money with your spouse, it may feel a bit awkward at first. Couples need to be on the same page when it comes to money habits.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44</a:t>
            </a:fld>
            <a:endParaRPr lang="en-US"/>
          </a:p>
        </p:txBody>
      </p:sp>
    </p:spTree>
    <p:extLst>
      <p:ext uri="{BB962C8B-B14F-4D97-AF65-F5344CB8AC3E}">
        <p14:creationId xmlns:p14="http://schemas.microsoft.com/office/powerpoint/2010/main" val="858246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parent wants their kids to have it better than they did. The question we need to ask ourselves is, “How is this going to happen for my kids?” If there is still breathe in your lungs than you have an opportunity to do better. You can change your family tree.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45</a:t>
            </a:fld>
            <a:endParaRPr lang="en-US"/>
          </a:p>
        </p:txBody>
      </p:sp>
    </p:spTree>
    <p:extLst>
      <p:ext uri="{BB962C8B-B14F-4D97-AF65-F5344CB8AC3E}">
        <p14:creationId xmlns:p14="http://schemas.microsoft.com/office/powerpoint/2010/main" val="38209733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it comes to finances, you don’t have to be perfect to change your family tree. You do, however, need to live an intentional life and have the mindset that you want to live with purpose. No one by the age of 65 becomes a millionaire by accident. A 65 year is not shocked when they look at their 401k and see that they have 2 million dollars. They reached this point in their life because they lived on a budget, spent less than they made, saved, and invested over a long period of time. This is how you win.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46</a:t>
            </a:fld>
            <a:endParaRPr lang="en-US"/>
          </a:p>
        </p:txBody>
      </p:sp>
    </p:spTree>
    <p:extLst>
      <p:ext uri="{BB962C8B-B14F-4D97-AF65-F5344CB8AC3E}">
        <p14:creationId xmlns:p14="http://schemas.microsoft.com/office/powerpoint/2010/main" val="41160263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goal of saving, investing, and financial freedom should never be to impress people. </a:t>
            </a:r>
            <a:r>
              <a:rPr lang="en-US" sz="1200" kern="1200" dirty="0">
                <a:solidFill>
                  <a:schemeClr val="tx1"/>
                </a:solidFill>
                <a:effectLst/>
                <a:latin typeface="+mn-lt"/>
                <a:ea typeface="+mn-ea"/>
                <a:cs typeface="+mn-cs"/>
              </a:rPr>
              <a:t>The goal is not to have more stuff. The goal should be that of service. Think about it this way. What do you want to do when you retire? Ask your spouse what they want to do when you retire and see their face light up.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47</a:t>
            </a:fld>
            <a:endParaRPr lang="en-US"/>
          </a:p>
        </p:txBody>
      </p:sp>
    </p:spTree>
    <p:extLst>
      <p:ext uri="{BB962C8B-B14F-4D97-AF65-F5344CB8AC3E}">
        <p14:creationId xmlns:p14="http://schemas.microsoft.com/office/powerpoint/2010/main" val="13778246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Did you know that couples in healthy marriages are twice as likely to discuss money dreams together?</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48</a:t>
            </a:fld>
            <a:endParaRPr lang="en-US"/>
          </a:p>
        </p:txBody>
      </p:sp>
    </p:spTree>
    <p:extLst>
      <p:ext uri="{BB962C8B-B14F-4D97-AF65-F5344CB8AC3E}">
        <p14:creationId xmlns:p14="http://schemas.microsoft.com/office/powerpoint/2010/main" val="32694865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 me share with you what I want to do. Here are my money dreams. I want to travel. I want to do mission projects by building churches and schools. I would love to volunteer at the local food bank or my church thrift store. When my local church or conference has a big project that they are raising money for, I would love to send a large anonymous donation. I would love to help with kid’s school tuition so that they can receive a Christian education.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49</a:t>
            </a:fld>
            <a:endParaRPr lang="en-US"/>
          </a:p>
        </p:txBody>
      </p:sp>
    </p:spTree>
    <p:extLst>
      <p:ext uri="{BB962C8B-B14F-4D97-AF65-F5344CB8AC3E}">
        <p14:creationId xmlns:p14="http://schemas.microsoft.com/office/powerpoint/2010/main" val="390868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many of you want to win when it comes to managing your money? No one wins at anything in life without a plan. </a:t>
            </a:r>
            <a:r>
              <a:rPr lang="en-US" sz="1200" b="1" kern="1200" dirty="0">
                <a:solidFill>
                  <a:schemeClr val="tx1"/>
                </a:solidFill>
                <a:effectLst/>
                <a:latin typeface="+mn-lt"/>
                <a:ea typeface="+mn-ea"/>
                <a:cs typeface="+mn-cs"/>
              </a:rPr>
              <a:t>If you want to win with money, you need to do these five things.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a:t>
            </a:fld>
            <a:endParaRPr lang="en-US"/>
          </a:p>
        </p:txBody>
      </p:sp>
    </p:spTree>
    <p:extLst>
      <p:ext uri="{BB962C8B-B14F-4D97-AF65-F5344CB8AC3E}">
        <p14:creationId xmlns:p14="http://schemas.microsoft.com/office/powerpoint/2010/main" val="562553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I am at a restaurant and I discover that my server is a single parent that is going back to school, I would love to leave a $100 tip for the $5 pancakes that I ate. </a:t>
            </a:r>
          </a:p>
          <a:p>
            <a:r>
              <a:rPr lang="en-US" sz="1200" kern="1200" dirty="0">
                <a:solidFill>
                  <a:schemeClr val="tx1"/>
                </a:solidFill>
                <a:effectLst/>
                <a:latin typeface="+mn-lt"/>
                <a:ea typeface="+mn-ea"/>
                <a:cs typeface="+mn-cs"/>
              </a:rPr>
              <a:t>I love the sport of surfing, and I remember being in Hawaii when my son was six years old. I pushed him into his very first wave, and he stood up with the biggest smile on his face. He rode that wave all the way into the beach. When he reached the shore, he yelled: “I’m the greatest surfer in the world!” I want to travel with my son to more surfing destinations.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50</a:t>
            </a:fld>
            <a:endParaRPr lang="en-US"/>
          </a:p>
        </p:txBody>
      </p:sp>
    </p:spTree>
    <p:extLst>
      <p:ext uri="{BB962C8B-B14F-4D97-AF65-F5344CB8AC3E}">
        <p14:creationId xmlns:p14="http://schemas.microsoft.com/office/powerpoint/2010/main" val="33801273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Maybe you have always wanted to start a business. Whatever it is, you can start today to plan for a better future.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we talk about our financial dreams, we get excited. In our upcoming home groups, we will cover some of the practical ways that we can accomplish this, but for now, I want you to experience a wakeup call.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51</a:t>
            </a:fld>
            <a:endParaRPr lang="en-US"/>
          </a:p>
        </p:txBody>
      </p:sp>
    </p:spTree>
    <p:extLst>
      <p:ext uri="{BB962C8B-B14F-4D97-AF65-F5344CB8AC3E}">
        <p14:creationId xmlns:p14="http://schemas.microsoft.com/office/powerpoint/2010/main" val="715872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(Speaker Note: Hold up that chain and ask this question.) What kind of legacy do you want to leave for your kids and grandkids? Is this the legacy that you want to leave? Do you want your kids and grandkids to be in financial bondage? Or do you want to change your family tree and start a legacy? You could be the last person in your family tree to have debt.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52</a:t>
            </a:fld>
            <a:endParaRPr lang="en-US"/>
          </a:p>
        </p:txBody>
      </p:sp>
    </p:spTree>
    <p:extLst>
      <p:ext uri="{BB962C8B-B14F-4D97-AF65-F5344CB8AC3E}">
        <p14:creationId xmlns:p14="http://schemas.microsoft.com/office/powerpoint/2010/main" val="37856291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says in Deuteronomy 30:19</a:t>
            </a:r>
            <a:r>
              <a:rPr lang="en-US" sz="1200" b="1" kern="1200" dirty="0">
                <a:solidFill>
                  <a:schemeClr val="tx1"/>
                </a:solidFill>
                <a:effectLst/>
                <a:latin typeface="+mn-lt"/>
                <a:ea typeface="+mn-ea"/>
                <a:cs typeface="+mn-cs"/>
              </a:rPr>
              <a:t>, “I call heaven and earth as witnesses today against you </a:t>
            </a:r>
            <a:r>
              <a:rPr lang="en-US" sz="1200" b="1" i="1" kern="1200" dirty="0">
                <a:solidFill>
                  <a:schemeClr val="tx1"/>
                </a:solidFill>
                <a:effectLst/>
                <a:latin typeface="+mn-lt"/>
                <a:ea typeface="+mn-ea"/>
                <a:cs typeface="+mn-cs"/>
              </a:rPr>
              <a:t>that</a:t>
            </a:r>
            <a:r>
              <a:rPr lang="en-US" sz="1200" b="1" kern="1200" dirty="0">
                <a:solidFill>
                  <a:schemeClr val="tx1"/>
                </a:solidFill>
                <a:effectLst/>
                <a:latin typeface="+mn-lt"/>
                <a:ea typeface="+mn-ea"/>
                <a:cs typeface="+mn-cs"/>
              </a:rPr>
              <a:t> I have set before you life and death (hold up the chain), blessing and cursing (hold up the chain); therefore choose life, that both you and your descendants may live.” </a:t>
            </a:r>
            <a:r>
              <a:rPr lang="en-US" sz="1200" kern="1200" dirty="0">
                <a:solidFill>
                  <a:schemeClr val="tx1"/>
                </a:solidFill>
                <a:effectLst/>
                <a:latin typeface="+mn-lt"/>
                <a:ea typeface="+mn-ea"/>
                <a:cs typeface="+mn-cs"/>
              </a:rPr>
              <a:t>NKJV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53</a:t>
            </a:fld>
            <a:endParaRPr lang="en-US"/>
          </a:p>
        </p:txBody>
      </p:sp>
    </p:spTree>
    <p:extLst>
      <p:ext uri="{BB962C8B-B14F-4D97-AF65-F5344CB8AC3E}">
        <p14:creationId xmlns:p14="http://schemas.microsoft.com/office/powerpoint/2010/main" val="309371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1. Know that God owns everything.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2892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says in Haggai 2:8, </a:t>
            </a:r>
            <a:r>
              <a:rPr lang="en-US" sz="1200" b="1" kern="1200" dirty="0">
                <a:solidFill>
                  <a:schemeClr val="tx1"/>
                </a:solidFill>
                <a:effectLst/>
                <a:latin typeface="+mn-lt"/>
                <a:ea typeface="+mn-ea"/>
                <a:cs typeface="+mn-cs"/>
              </a:rPr>
              <a:t>“The silver </a:t>
            </a:r>
            <a:r>
              <a:rPr lang="en-US" sz="1200" b="1" i="1" kern="1200" dirty="0">
                <a:solidFill>
                  <a:schemeClr val="tx1"/>
                </a:solidFill>
                <a:effectLst/>
                <a:latin typeface="+mn-lt"/>
                <a:ea typeface="+mn-ea"/>
                <a:cs typeface="+mn-cs"/>
              </a:rPr>
              <a:t>is</a:t>
            </a:r>
            <a:r>
              <a:rPr lang="en-US" sz="1200" b="1" kern="1200" dirty="0">
                <a:solidFill>
                  <a:schemeClr val="tx1"/>
                </a:solidFill>
                <a:effectLst/>
                <a:latin typeface="+mn-lt"/>
                <a:ea typeface="+mn-ea"/>
                <a:cs typeface="+mn-cs"/>
              </a:rPr>
              <a:t> Mine, and the gold </a:t>
            </a:r>
            <a:r>
              <a:rPr lang="en-US" sz="1200" b="1" i="1" kern="1200" dirty="0">
                <a:solidFill>
                  <a:schemeClr val="tx1"/>
                </a:solidFill>
                <a:effectLst/>
                <a:latin typeface="+mn-lt"/>
                <a:ea typeface="+mn-ea"/>
                <a:cs typeface="+mn-cs"/>
              </a:rPr>
              <a:t>is</a:t>
            </a:r>
            <a:r>
              <a:rPr lang="en-US" sz="1200" b="1" kern="1200" dirty="0">
                <a:solidFill>
                  <a:schemeClr val="tx1"/>
                </a:solidFill>
                <a:effectLst/>
                <a:latin typeface="+mn-lt"/>
                <a:ea typeface="+mn-ea"/>
                <a:cs typeface="+mn-cs"/>
              </a:rPr>
              <a:t> Mine,’ says the </a:t>
            </a:r>
            <a:r>
              <a:rPr lang="en-US" sz="1200" b="1" kern="1200" cap="small" dirty="0">
                <a:solidFill>
                  <a:schemeClr val="tx1"/>
                </a:solidFill>
                <a:effectLst/>
                <a:latin typeface="+mn-lt"/>
                <a:ea typeface="+mn-ea"/>
                <a:cs typeface="+mn-cs"/>
              </a:rPr>
              <a:t>Lord</a:t>
            </a:r>
            <a:r>
              <a:rPr lang="en-US" sz="1200" b="1" kern="1200" dirty="0">
                <a:solidFill>
                  <a:schemeClr val="tx1"/>
                </a:solidFill>
                <a:effectLst/>
                <a:latin typeface="+mn-lt"/>
                <a:ea typeface="+mn-ea"/>
                <a:cs typeface="+mn-cs"/>
              </a:rPr>
              <a:t> of hosts.” </a:t>
            </a:r>
            <a:r>
              <a:rPr lang="en-US" sz="1200" kern="1200" dirty="0">
                <a:solidFill>
                  <a:schemeClr val="tx1"/>
                </a:solidFill>
                <a:effectLst/>
                <a:latin typeface="+mn-lt"/>
                <a:ea typeface="+mn-ea"/>
                <a:cs typeface="+mn-cs"/>
              </a:rPr>
              <a:t>NKJV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7</a:t>
            </a:fld>
            <a:endParaRPr lang="en-US"/>
          </a:p>
        </p:txBody>
      </p:sp>
    </p:spTree>
    <p:extLst>
      <p:ext uri="{BB962C8B-B14F-4D97-AF65-F5344CB8AC3E}">
        <p14:creationId xmlns:p14="http://schemas.microsoft.com/office/powerpoint/2010/main" val="3923294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says in Psalms 24:1</a:t>
            </a:r>
            <a:r>
              <a:rPr lang="en-US" sz="1200" b="1" kern="1200" dirty="0">
                <a:solidFill>
                  <a:schemeClr val="tx1"/>
                </a:solidFill>
                <a:effectLst/>
                <a:latin typeface="+mn-lt"/>
                <a:ea typeface="+mn-ea"/>
                <a:cs typeface="+mn-cs"/>
              </a:rPr>
              <a:t>, “The earth </a:t>
            </a:r>
            <a:r>
              <a:rPr lang="en-US" sz="1200" b="1" i="1" kern="1200" dirty="0">
                <a:solidFill>
                  <a:schemeClr val="tx1"/>
                </a:solidFill>
                <a:effectLst/>
                <a:latin typeface="+mn-lt"/>
                <a:ea typeface="+mn-ea"/>
                <a:cs typeface="+mn-cs"/>
              </a:rPr>
              <a:t>is</a:t>
            </a:r>
            <a:r>
              <a:rPr lang="en-US" sz="1200" b="1" kern="1200" dirty="0">
                <a:solidFill>
                  <a:schemeClr val="tx1"/>
                </a:solidFill>
                <a:effectLst/>
                <a:latin typeface="+mn-lt"/>
                <a:ea typeface="+mn-ea"/>
                <a:cs typeface="+mn-cs"/>
              </a:rPr>
              <a:t> the </a:t>
            </a:r>
            <a:r>
              <a:rPr lang="en-US" sz="1200" b="1" kern="1200" cap="small" dirty="0">
                <a:solidFill>
                  <a:schemeClr val="tx1"/>
                </a:solidFill>
                <a:effectLst/>
                <a:latin typeface="+mn-lt"/>
                <a:ea typeface="+mn-ea"/>
                <a:cs typeface="+mn-cs"/>
              </a:rPr>
              <a:t>Lord</a:t>
            </a:r>
            <a:r>
              <a:rPr lang="en-US" sz="1200" b="1" kern="1200" dirty="0">
                <a:solidFill>
                  <a:schemeClr val="tx1"/>
                </a:solidFill>
                <a:effectLst/>
                <a:latin typeface="+mn-lt"/>
                <a:ea typeface="+mn-ea"/>
                <a:cs typeface="+mn-cs"/>
              </a:rPr>
              <a:t>’s, and all its fullness, The world and those who dwell therein.” </a:t>
            </a:r>
            <a:r>
              <a:rPr lang="en-US" sz="1200" kern="1200" dirty="0">
                <a:solidFill>
                  <a:schemeClr val="tx1"/>
                </a:solidFill>
                <a:effectLst/>
                <a:latin typeface="+mn-lt"/>
                <a:ea typeface="+mn-ea"/>
                <a:cs typeface="+mn-cs"/>
              </a:rPr>
              <a:t>NKJV We need to understand that God is in charge of everything, and we are just managers. This not only changes how we view money, but it changes how we view our relationships with others, our health, our marriage, it changes everything. One thing that I love about the Bible is the idea that God is interested in every aspect of our lives. This includes the effects that money has on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8</a:t>
            </a:fld>
            <a:endParaRPr lang="en-US"/>
          </a:p>
        </p:txBody>
      </p:sp>
    </p:spTree>
    <p:extLst>
      <p:ext uri="{BB962C8B-B14F-4D97-AF65-F5344CB8AC3E}">
        <p14:creationId xmlns:p14="http://schemas.microsoft.com/office/powerpoint/2010/main" val="2170592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#1 cause of divorce is fighting over money. With 70% of American families living paycheck to paycheck, do you think this affects the stress level in most homes? Living normal today is not going to be enough to change your family tree. I want you to wrap your mind around the fact that 70% or </a:t>
            </a:r>
            <a:r>
              <a:rPr lang="en-US" sz="1200" b="1" kern="1200" dirty="0">
                <a:solidFill>
                  <a:schemeClr val="tx1"/>
                </a:solidFill>
                <a:effectLst/>
                <a:latin typeface="+mn-lt"/>
                <a:ea typeface="+mn-ea"/>
                <a:cs typeface="+mn-cs"/>
              </a:rPr>
              <a:t>7 out of 10 people are living paycheck to paycheck. </a:t>
            </a:r>
            <a:r>
              <a:rPr lang="en-US" sz="1200" b="0" kern="1200" dirty="0">
                <a:solidFill>
                  <a:schemeClr val="tx1"/>
                </a:solidFill>
                <a:effectLst/>
                <a:latin typeface="+mn-lt"/>
                <a:ea typeface="+mn-ea"/>
                <a:cs typeface="+mn-cs"/>
              </a:rPr>
              <a:t>Think about ten people in your life, and they can be family, friends, coworkers, or neighbors. If you can’t think of 10 people, then borrow a few friends from the p</a:t>
            </a:r>
            <a:r>
              <a:rPr lang="en-US" sz="1200" kern="1200" dirty="0">
                <a:solidFill>
                  <a:schemeClr val="tx1"/>
                </a:solidFill>
                <a:effectLst/>
                <a:latin typeface="+mn-lt"/>
                <a:ea typeface="+mn-ea"/>
                <a:cs typeface="+mn-cs"/>
              </a:rPr>
              <a:t>erson sitting next to you.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This means 7 out of the ten people that you are thinking of are living paycheck to paycheck</a:t>
            </a: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9</a:t>
            </a:fld>
            <a:endParaRPr lang="en-US"/>
          </a:p>
        </p:txBody>
      </p:sp>
    </p:spTree>
    <p:extLst>
      <p:ext uri="{BB962C8B-B14F-4D97-AF65-F5344CB8AC3E}">
        <p14:creationId xmlns:p14="http://schemas.microsoft.com/office/powerpoint/2010/main" val="261379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72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50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909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p:spPr>
        <p:txBody>
          <a:bodyPr anchor="b"/>
          <a:lstStyle>
            <a:lvl1pPr algn="ctr">
              <a:defRPr sz="4219"/>
            </a:lvl1pPr>
          </a:lstStyle>
          <a:p>
            <a:r>
              <a:rPr lang="en-US"/>
              <a:t>Click to edit Master title style</a:t>
            </a:r>
          </a:p>
        </p:txBody>
      </p:sp>
      <p:sp>
        <p:nvSpPr>
          <p:cNvPr id="3" name="Subtitle 2"/>
          <p:cNvSpPr>
            <a:spLocks noGrp="1"/>
          </p:cNvSpPr>
          <p:nvPr>
            <p:ph type="subTitle" idx="1"/>
          </p:nvPr>
        </p:nvSpPr>
        <p:spPr>
          <a:xfrm>
            <a:off x="1524000" y="3602013"/>
            <a:ext cx="9144000" cy="1655340"/>
          </a:xfrm>
          <a:prstGeom prst="rect">
            <a:avLst/>
          </a:prstGeo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Tree>
    <p:extLst>
      <p:ext uri="{BB962C8B-B14F-4D97-AF65-F5344CB8AC3E}">
        <p14:creationId xmlns:p14="http://schemas.microsoft.com/office/powerpoint/2010/main" val="368536757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7903" y="1826122"/>
            <a:ext cx="10516195"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28887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p:spPr>
        <p:txBody>
          <a:bodyPr anchor="b"/>
          <a:lstStyle>
            <a:lvl1pPr>
              <a:defRPr sz="4219"/>
            </a:lvl1pPr>
          </a:lstStyle>
          <a:p>
            <a:r>
              <a:rPr lang="en-US"/>
              <a:t>Click to edit Master title style</a:t>
            </a:r>
          </a:p>
        </p:txBody>
      </p:sp>
      <p:sp>
        <p:nvSpPr>
          <p:cNvPr id="3" name="Text Placeholder 2"/>
          <p:cNvSpPr>
            <a:spLocks noGrp="1"/>
          </p:cNvSpPr>
          <p:nvPr>
            <p:ph type="body" idx="1"/>
          </p:nvPr>
        </p:nvSpPr>
        <p:spPr>
          <a:xfrm>
            <a:off x="831950" y="4589859"/>
            <a:ext cx="10516195" cy="1500188"/>
          </a:xfrm>
          <a:prstGeom prst="rect">
            <a:avLst/>
          </a:prstGeo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Tree>
    <p:extLst>
      <p:ext uri="{BB962C8B-B14F-4D97-AF65-F5344CB8AC3E}">
        <p14:creationId xmlns:p14="http://schemas.microsoft.com/office/powerpoint/2010/main" val="26216300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03" y="1826122"/>
            <a:ext cx="5186660"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7" y="1826122"/>
            <a:ext cx="5186661"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9868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p:spPr>
        <p:txBody>
          <a:bodyPr/>
          <a:lstStyle/>
          <a:p>
            <a:r>
              <a:rPr lang="en-US"/>
              <a:t>Click to edit Master title style</a:t>
            </a:r>
          </a:p>
        </p:txBody>
      </p:sp>
      <p:sp>
        <p:nvSpPr>
          <p:cNvPr id="3" name="Text Placeholder 2"/>
          <p:cNvSpPr>
            <a:spLocks noGrp="1"/>
          </p:cNvSpPr>
          <p:nvPr>
            <p:ph type="body" idx="1"/>
          </p:nvPr>
        </p:nvSpPr>
        <p:spPr>
          <a:xfrm>
            <a:off x="839391" y="1681014"/>
            <a:ext cx="5158383" cy="823764"/>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839391" y="2504777"/>
            <a:ext cx="5158383" cy="3684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903" y="1681014"/>
            <a:ext cx="5183683" cy="823764"/>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71903" y="2504777"/>
            <a:ext cx="5183683" cy="3684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605660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782241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50935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a:t>Click to edit Master title style</a:t>
            </a:r>
          </a:p>
        </p:txBody>
      </p:sp>
      <p:sp>
        <p:nvSpPr>
          <p:cNvPr id="3" name="Content Placeholder 2"/>
          <p:cNvSpPr>
            <a:spLocks noGrp="1"/>
          </p:cNvSpPr>
          <p:nvPr>
            <p:ph idx="1"/>
          </p:nvPr>
        </p:nvSpPr>
        <p:spPr>
          <a:xfrm>
            <a:off x="5183684" y="987847"/>
            <a:ext cx="6171902" cy="4873377"/>
          </a:xfrm>
          <a:prstGeom prst="rect">
            <a:avLst/>
          </a:prstGeo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391" y="2057177"/>
            <a:ext cx="3932039" cy="3811860"/>
          </a:xfrm>
          <a:prstGeom prst="rect">
            <a:avLst/>
          </a:prstGeo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15047929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951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a:t>Click to edit Master title style</a:t>
            </a:r>
          </a:p>
        </p:txBody>
      </p:sp>
      <p:sp>
        <p:nvSpPr>
          <p:cNvPr id="3" name="Picture Placeholder 2"/>
          <p:cNvSpPr>
            <a:spLocks noGrp="1"/>
          </p:cNvSpPr>
          <p:nvPr>
            <p:ph type="pic" idx="1"/>
          </p:nvPr>
        </p:nvSpPr>
        <p:spPr>
          <a:xfrm>
            <a:off x="5183684" y="987847"/>
            <a:ext cx="6171902" cy="4873377"/>
          </a:xfrm>
          <a:prstGeom prst="rect">
            <a:avLst/>
          </a:prstGeo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r>
              <a:rPr lang="en-US"/>
              <a:t>Click icon to add picture</a:t>
            </a:r>
          </a:p>
        </p:txBody>
      </p:sp>
      <p:sp>
        <p:nvSpPr>
          <p:cNvPr id="4" name="Text Placeholder 3"/>
          <p:cNvSpPr>
            <a:spLocks noGrp="1"/>
          </p:cNvSpPr>
          <p:nvPr>
            <p:ph type="body" sz="half" idx="2"/>
          </p:nvPr>
        </p:nvSpPr>
        <p:spPr>
          <a:xfrm>
            <a:off x="839391" y="2057177"/>
            <a:ext cx="3932039" cy="3811860"/>
          </a:xfrm>
          <a:prstGeom prst="rect">
            <a:avLst/>
          </a:prstGeo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295117896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7903" y="1826122"/>
            <a:ext cx="10516195" cy="435099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905597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5070" y="1826122"/>
            <a:ext cx="3043536" cy="45519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 y="1826122"/>
            <a:ext cx="8992195" cy="455190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580616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p:spPr>
        <p:txBody>
          <a:bodyPr anchor="b"/>
          <a:lstStyle>
            <a:lvl1pPr algn="ctr">
              <a:defRPr sz="4219"/>
            </a:lvl1pPr>
          </a:lstStyle>
          <a:p>
            <a:r>
              <a:rPr lang="en-US"/>
              <a:t>Click to edit Master title style</a:t>
            </a:r>
          </a:p>
        </p:txBody>
      </p:sp>
      <p:sp>
        <p:nvSpPr>
          <p:cNvPr id="3" name="Subtitle 2"/>
          <p:cNvSpPr>
            <a:spLocks noGrp="1"/>
          </p:cNvSpPr>
          <p:nvPr>
            <p:ph type="subTitle" idx="1"/>
          </p:nvPr>
        </p:nvSpPr>
        <p:spPr>
          <a:xfrm>
            <a:off x="1524000" y="3602013"/>
            <a:ext cx="9144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Tree>
    <p:extLst>
      <p:ext uri="{BB962C8B-B14F-4D97-AF65-F5344CB8AC3E}">
        <p14:creationId xmlns:p14="http://schemas.microsoft.com/office/powerpoint/2010/main" val="159521768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603761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p:spPr>
        <p:txBody>
          <a:bodyPr anchor="b"/>
          <a:lstStyle>
            <a:lvl1pPr>
              <a:defRPr sz="4219"/>
            </a:lvl1pPr>
          </a:lstStyle>
          <a:p>
            <a:r>
              <a:rPr lang="en-US"/>
              <a:t>Click to edit Master title style</a:t>
            </a:r>
          </a:p>
        </p:txBody>
      </p:sp>
      <p:sp>
        <p:nvSpPr>
          <p:cNvPr id="3" name="Text Placeholder 2"/>
          <p:cNvSpPr>
            <a:spLocks noGrp="1"/>
          </p:cNvSpPr>
          <p:nvPr>
            <p:ph type="body" idx="1"/>
          </p:nvPr>
        </p:nvSpPr>
        <p:spPr>
          <a:xfrm>
            <a:off x="831950" y="4589859"/>
            <a:ext cx="10516195"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Tree>
    <p:extLst>
      <p:ext uri="{BB962C8B-B14F-4D97-AF65-F5344CB8AC3E}">
        <p14:creationId xmlns:p14="http://schemas.microsoft.com/office/powerpoint/2010/main" val="3866600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7219" y="2133080"/>
            <a:ext cx="2726531" cy="426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6625" y="2133080"/>
            <a:ext cx="2728020" cy="426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98063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p:spPr>
        <p:txBody>
          <a:bodyPr/>
          <a:lstStyle/>
          <a:p>
            <a:r>
              <a:rPr lang="en-US"/>
              <a:t>Click to edit Master title style</a:t>
            </a:r>
          </a:p>
        </p:txBody>
      </p:sp>
      <p:sp>
        <p:nvSpPr>
          <p:cNvPr id="3" name="Text Placeholder 2"/>
          <p:cNvSpPr>
            <a:spLocks noGrp="1"/>
          </p:cNvSpPr>
          <p:nvPr>
            <p:ph type="body" idx="1"/>
          </p:nvPr>
        </p:nvSpPr>
        <p:spPr>
          <a:xfrm>
            <a:off x="839391" y="1681014"/>
            <a:ext cx="51583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839391" y="2504777"/>
            <a:ext cx="5158383"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903" y="1681014"/>
            <a:ext cx="51836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71903" y="2504777"/>
            <a:ext cx="5183683"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679046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296365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0504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9321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a:t>Click to edit Master title style</a:t>
            </a:r>
          </a:p>
        </p:txBody>
      </p:sp>
      <p:sp>
        <p:nvSpPr>
          <p:cNvPr id="3" name="Content Placeholder 2"/>
          <p:cNvSpPr>
            <a:spLocks noGrp="1"/>
          </p:cNvSpPr>
          <p:nvPr>
            <p:ph idx="1"/>
          </p:nvPr>
        </p:nvSpPr>
        <p:spPr>
          <a:xfrm>
            <a:off x="5183684" y="987847"/>
            <a:ext cx="6171902"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286042555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a:t>Click to edit Master title style</a:t>
            </a:r>
          </a:p>
        </p:txBody>
      </p:sp>
      <p:sp>
        <p:nvSpPr>
          <p:cNvPr id="3" name="Picture Placeholder 2"/>
          <p:cNvSpPr>
            <a:spLocks noGrp="1"/>
          </p:cNvSpPr>
          <p:nvPr>
            <p:ph type="pic" idx="1"/>
          </p:nvPr>
        </p:nvSpPr>
        <p:spPr>
          <a:xfrm>
            <a:off x="5183684" y="987847"/>
            <a:ext cx="6171902"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endParaRPr lang="en-US"/>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315432824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992341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390" y="0"/>
            <a:ext cx="2744391" cy="640258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219" y="0"/>
            <a:ext cx="8090297" cy="64025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66400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664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11/9/2022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54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11/9/2022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78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11/9/2022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061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507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881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11/9/2022</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33145701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0" y="5029646"/>
            <a:ext cx="12178606" cy="1348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57795" bIns="0" numCol="1" anchor="ctr" anchorCtr="0" compatLnSpc="1">
            <a:prstTxWarp prst="textNoShape">
              <a:avLst/>
            </a:prstTxWarp>
          </a:bodyPr>
          <a:lstStyle/>
          <a:p>
            <a:pPr lvl="0"/>
            <a:r>
              <a:rPr lang="en-US" altLang="en-US">
                <a:sym typeface="Georgia" panose="02040502050405020303" pitchFamily="18" charset="0"/>
              </a:rPr>
              <a:t>Click to edit Master title style</a:t>
            </a:r>
          </a:p>
        </p:txBody>
      </p:sp>
    </p:spTree>
    <p:extLst>
      <p:ext uri="{BB962C8B-B14F-4D97-AF65-F5344CB8AC3E}">
        <p14:creationId xmlns:p14="http://schemas.microsoft.com/office/powerpoint/2010/main" val="2473890712"/>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xStyles>
    <p:titleStyle>
      <a:lvl1pPr marL="40182" indent="-40182" algn="ctr" rtl="0" eaLnBrk="1" fontAlgn="base" hangingPunct="1">
        <a:spcBef>
          <a:spcPct val="0"/>
        </a:spcBef>
        <a:spcAft>
          <a:spcPct val="0"/>
        </a:spcAft>
        <a:defRPr sz="3867" b="1" i="1" kern="1200">
          <a:solidFill>
            <a:schemeClr val="tx1"/>
          </a:solidFill>
          <a:latin typeface="+mj-lt"/>
          <a:ea typeface="+mj-ea"/>
          <a:cs typeface="+mj-cs"/>
          <a:sym typeface="Georgia" panose="02040502050405020303" pitchFamily="18" charset="0"/>
        </a:defRPr>
      </a:lvl1pPr>
      <a:lvl2pPr marL="40182" indent="-40182" algn="ctr" rtl="0" eaLnBrk="1" fontAlgn="base" hangingPunct="1">
        <a:spcBef>
          <a:spcPct val="0"/>
        </a:spcBef>
        <a:spcAft>
          <a:spcPct val="0"/>
        </a:spcAft>
        <a:defRPr sz="3867" b="1" i="1">
          <a:solidFill>
            <a:schemeClr val="tx1"/>
          </a:solidFill>
          <a:latin typeface="Georgia" panose="02040502050405020303" pitchFamily="18" charset="0"/>
          <a:ea typeface="ヒラギノ明朝 Pro W6" pitchFamily="1" charset="-128"/>
          <a:sym typeface="Georgia" panose="02040502050405020303" pitchFamily="18" charset="0"/>
        </a:defRPr>
      </a:lvl2pPr>
      <a:lvl3pPr marL="40182" indent="-40182" algn="ctr" rtl="0" eaLnBrk="1" fontAlgn="base" hangingPunct="1">
        <a:spcBef>
          <a:spcPct val="0"/>
        </a:spcBef>
        <a:spcAft>
          <a:spcPct val="0"/>
        </a:spcAft>
        <a:defRPr sz="3867" b="1" i="1">
          <a:solidFill>
            <a:schemeClr val="tx1"/>
          </a:solidFill>
          <a:latin typeface="Georgia" panose="02040502050405020303" pitchFamily="18" charset="0"/>
          <a:ea typeface="ヒラギノ明朝 Pro W6" pitchFamily="1" charset="-128"/>
          <a:sym typeface="Georgia" panose="02040502050405020303" pitchFamily="18" charset="0"/>
        </a:defRPr>
      </a:lvl3pPr>
      <a:lvl4pPr marL="40182" indent="-40182" algn="ctr" rtl="0" eaLnBrk="1" fontAlgn="base" hangingPunct="1">
        <a:spcBef>
          <a:spcPct val="0"/>
        </a:spcBef>
        <a:spcAft>
          <a:spcPct val="0"/>
        </a:spcAft>
        <a:defRPr sz="3867" b="1" i="1">
          <a:solidFill>
            <a:schemeClr val="tx1"/>
          </a:solidFill>
          <a:latin typeface="Georgia" panose="02040502050405020303" pitchFamily="18" charset="0"/>
          <a:ea typeface="ヒラギノ明朝 Pro W6" pitchFamily="1" charset="-128"/>
          <a:sym typeface="Georgia" panose="02040502050405020303" pitchFamily="18" charset="0"/>
        </a:defRPr>
      </a:lvl4pPr>
      <a:lvl5pPr marL="40182" indent="-40182" algn="ctr" rtl="0" eaLnBrk="1" fontAlgn="base" hangingPunct="1">
        <a:spcBef>
          <a:spcPct val="0"/>
        </a:spcBef>
        <a:spcAft>
          <a:spcPct val="0"/>
        </a:spcAft>
        <a:defRPr sz="3867" b="1" i="1">
          <a:solidFill>
            <a:schemeClr val="tx1"/>
          </a:solidFill>
          <a:latin typeface="Georgia" panose="02040502050405020303" pitchFamily="18" charset="0"/>
          <a:ea typeface="ヒラギノ明朝 Pro W6" pitchFamily="1" charset="-128"/>
          <a:sym typeface="Georgia" panose="02040502050405020303" pitchFamily="18" charset="0"/>
        </a:defRPr>
      </a:lvl5pPr>
      <a:lvl6pPr marL="361639" indent="-40182" algn="ctr" rtl="0" eaLnBrk="1" fontAlgn="base" hangingPunct="1">
        <a:spcBef>
          <a:spcPct val="0"/>
        </a:spcBef>
        <a:spcAft>
          <a:spcPct val="0"/>
        </a:spcAft>
        <a:defRPr sz="3867" b="1" i="1">
          <a:solidFill>
            <a:schemeClr val="tx1"/>
          </a:solidFill>
          <a:latin typeface="Georgia" panose="02040502050405020303" pitchFamily="18" charset="0"/>
          <a:ea typeface="ヒラギノ明朝 Pro W6" pitchFamily="1" charset="-128"/>
          <a:sym typeface="Georgia" panose="02040502050405020303" pitchFamily="18" charset="0"/>
        </a:defRPr>
      </a:lvl6pPr>
      <a:lvl7pPr marL="683097" indent="-40182" algn="ctr" rtl="0" eaLnBrk="1" fontAlgn="base" hangingPunct="1">
        <a:spcBef>
          <a:spcPct val="0"/>
        </a:spcBef>
        <a:spcAft>
          <a:spcPct val="0"/>
        </a:spcAft>
        <a:defRPr sz="3867" b="1" i="1">
          <a:solidFill>
            <a:schemeClr val="tx1"/>
          </a:solidFill>
          <a:latin typeface="Georgia" panose="02040502050405020303" pitchFamily="18" charset="0"/>
          <a:ea typeface="ヒラギノ明朝 Pro W6" pitchFamily="1" charset="-128"/>
          <a:sym typeface="Georgia" panose="02040502050405020303" pitchFamily="18" charset="0"/>
        </a:defRPr>
      </a:lvl7pPr>
      <a:lvl8pPr marL="1004554" indent="-40182" algn="ctr" rtl="0" eaLnBrk="1" fontAlgn="base" hangingPunct="1">
        <a:spcBef>
          <a:spcPct val="0"/>
        </a:spcBef>
        <a:spcAft>
          <a:spcPct val="0"/>
        </a:spcAft>
        <a:defRPr sz="3867" b="1" i="1">
          <a:solidFill>
            <a:schemeClr val="tx1"/>
          </a:solidFill>
          <a:latin typeface="Georgia" panose="02040502050405020303" pitchFamily="18" charset="0"/>
          <a:ea typeface="ヒラギノ明朝 Pro W6" pitchFamily="1" charset="-128"/>
          <a:sym typeface="Georgia" panose="02040502050405020303" pitchFamily="18" charset="0"/>
        </a:defRPr>
      </a:lvl8pPr>
      <a:lvl9pPr marL="1326011" indent="-40182" algn="ctr" rtl="0" eaLnBrk="1" fontAlgn="base" hangingPunct="1">
        <a:spcBef>
          <a:spcPct val="0"/>
        </a:spcBef>
        <a:spcAft>
          <a:spcPct val="0"/>
        </a:spcAft>
        <a:defRPr sz="3867" b="1" i="1">
          <a:solidFill>
            <a:schemeClr val="tx1"/>
          </a:solidFill>
          <a:latin typeface="Georgia" panose="02040502050405020303" pitchFamily="18" charset="0"/>
          <a:ea typeface="ヒラギノ明朝 Pro W6" pitchFamily="1" charset="-128"/>
          <a:sym typeface="Georgia" panose="02040502050405020303" pitchFamily="18" charset="0"/>
        </a:defRPr>
      </a:lvl9pPr>
    </p:titleStyle>
    <p:bodyStyle>
      <a:lvl1pPr marL="40182" algn="ctr" rtl="0" eaLnBrk="1" fontAlgn="base" hangingPunct="1">
        <a:spcBef>
          <a:spcPts val="773"/>
        </a:spcBef>
        <a:spcAft>
          <a:spcPct val="0"/>
        </a:spcAft>
        <a:defRPr sz="3094" kern="1200">
          <a:solidFill>
            <a:schemeClr val="tx1"/>
          </a:solidFill>
          <a:latin typeface="+mn-lt"/>
          <a:ea typeface="+mn-ea"/>
          <a:cs typeface="+mn-cs"/>
          <a:sym typeface="Arial" panose="020B0604020202020204" pitchFamily="34" charset="0"/>
        </a:defRPr>
      </a:lvl1pPr>
      <a:lvl2pPr marL="498929" algn="ctr" rtl="0" eaLnBrk="1" fontAlgn="base" hangingPunct="1">
        <a:spcBef>
          <a:spcPts val="642"/>
        </a:spcBef>
        <a:spcAft>
          <a:spcPct val="0"/>
        </a:spcAft>
        <a:defRPr sz="2672" kern="1200">
          <a:solidFill>
            <a:schemeClr val="tx1"/>
          </a:solidFill>
          <a:latin typeface="+mn-lt"/>
          <a:ea typeface="+mn-ea"/>
          <a:cs typeface="+mn-cs"/>
          <a:sym typeface="Arial" panose="020B0604020202020204" pitchFamily="34" charset="0"/>
        </a:defRPr>
      </a:lvl2pPr>
      <a:lvl3pPr marL="954327" algn="ctr" rtl="0" eaLnBrk="1" fontAlgn="base" hangingPunct="1">
        <a:spcBef>
          <a:spcPts val="562"/>
        </a:spcBef>
        <a:spcAft>
          <a:spcPct val="0"/>
        </a:spcAft>
        <a:defRPr sz="2391" kern="1200">
          <a:solidFill>
            <a:schemeClr val="tx1"/>
          </a:solidFill>
          <a:latin typeface="+mn-lt"/>
          <a:ea typeface="+mn-ea"/>
          <a:cs typeface="+mn-cs"/>
          <a:sym typeface="Arial" panose="020B0604020202020204" pitchFamily="34" charset="0"/>
        </a:defRPr>
      </a:lvl3pPr>
      <a:lvl4pPr marL="1410840" algn="ctr" rtl="0" eaLnBrk="1" fontAlgn="base" hangingPunct="1">
        <a:spcBef>
          <a:spcPts val="484"/>
        </a:spcBef>
        <a:spcAft>
          <a:spcPct val="0"/>
        </a:spcAft>
        <a:defRPr sz="1969" kern="1200">
          <a:solidFill>
            <a:schemeClr val="tx1"/>
          </a:solidFill>
          <a:latin typeface="+mn-lt"/>
          <a:ea typeface="+mn-ea"/>
          <a:cs typeface="+mn-cs"/>
          <a:sym typeface="Arial" panose="020B0604020202020204" pitchFamily="34" charset="0"/>
        </a:defRPr>
      </a:lvl4pPr>
      <a:lvl5pPr marL="1868471" algn="ctr" rtl="0" eaLnBrk="1" fontAlgn="base" hangingPunct="1">
        <a:spcBef>
          <a:spcPts val="484"/>
        </a:spcBef>
        <a:spcAft>
          <a:spcPct val="0"/>
        </a:spcAft>
        <a:defRPr sz="1969" kern="1200">
          <a:solidFill>
            <a:schemeClr val="tx1"/>
          </a:solidFill>
          <a:latin typeface="+mn-lt"/>
          <a:ea typeface="+mn-ea"/>
          <a:cs typeface="+mn-cs"/>
          <a:sym typeface="Arial" panose="020B0604020202020204" pitchFamily="34"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07219" y="0"/>
            <a:ext cx="10977563" cy="1722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57795" bIns="0" numCol="1" anchor="ctr" anchorCtr="0" compatLnSpc="1">
            <a:prstTxWarp prst="textNoShape">
              <a:avLst/>
            </a:prstTxWarp>
          </a:bodyPr>
          <a:lstStyle/>
          <a:p>
            <a:pPr lvl="0"/>
            <a:r>
              <a:rPr lang="en-US" altLang="en-US">
                <a:sym typeface="Georgia" panose="02040502050405020303" pitchFamily="18" charset="0"/>
              </a:rPr>
              <a:t>Click to edit Master title style</a:t>
            </a:r>
          </a:p>
        </p:txBody>
      </p:sp>
      <p:sp>
        <p:nvSpPr>
          <p:cNvPr id="1026" name="Rectangle 2"/>
          <p:cNvSpPr>
            <a:spLocks noGrp="1" noChangeArrowheads="1"/>
          </p:cNvSpPr>
          <p:nvPr>
            <p:ph type="body" idx="1"/>
          </p:nvPr>
        </p:nvSpPr>
        <p:spPr bwMode="auto">
          <a:xfrm>
            <a:off x="607219" y="2133080"/>
            <a:ext cx="5597426" cy="4269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797" tIns="50797" rIns="180838" bIns="5079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extLst>
      <p:ext uri="{BB962C8B-B14F-4D97-AF65-F5344CB8AC3E}">
        <p14:creationId xmlns:p14="http://schemas.microsoft.com/office/powerpoint/2010/main" val="3620220469"/>
      </p:ext>
    </p:extLst>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txStyles>
    <p:titleStyle>
      <a:lvl1pPr marL="40182" indent="-40182" algn="ctr" rtl="0" fontAlgn="base">
        <a:spcBef>
          <a:spcPct val="0"/>
        </a:spcBef>
        <a:spcAft>
          <a:spcPct val="0"/>
        </a:spcAft>
        <a:defRPr sz="3867" b="1" i="1" kern="1200">
          <a:solidFill>
            <a:schemeClr val="tx1"/>
          </a:solidFill>
          <a:latin typeface="+mj-lt"/>
          <a:ea typeface="+mj-ea"/>
          <a:cs typeface="+mj-cs"/>
          <a:sym typeface="Georgia" panose="02040502050405020303" pitchFamily="18" charset="0"/>
        </a:defRPr>
      </a:lvl1pPr>
      <a:lvl2pPr marL="40182" indent="-40182" algn="ctr" rtl="0" fontAlgn="base">
        <a:spcBef>
          <a:spcPct val="0"/>
        </a:spcBef>
        <a:spcAft>
          <a:spcPct val="0"/>
        </a:spcAft>
        <a:defRPr sz="3867" b="1" i="1">
          <a:solidFill>
            <a:schemeClr val="tx1"/>
          </a:solidFill>
          <a:latin typeface="Georgia" panose="02040502050405020303" pitchFamily="18" charset="0"/>
          <a:ea typeface="ヒラギノ明朝 Pro W6" pitchFamily="1" charset="-128"/>
          <a:sym typeface="Georgia" panose="02040502050405020303" pitchFamily="18" charset="0"/>
        </a:defRPr>
      </a:lvl2pPr>
      <a:lvl3pPr marL="40182" indent="-40182" algn="ctr" rtl="0" fontAlgn="base">
        <a:spcBef>
          <a:spcPct val="0"/>
        </a:spcBef>
        <a:spcAft>
          <a:spcPct val="0"/>
        </a:spcAft>
        <a:defRPr sz="3867" b="1" i="1">
          <a:solidFill>
            <a:schemeClr val="tx1"/>
          </a:solidFill>
          <a:latin typeface="Georgia" panose="02040502050405020303" pitchFamily="18" charset="0"/>
          <a:ea typeface="ヒラギノ明朝 Pro W6" pitchFamily="1" charset="-128"/>
          <a:sym typeface="Georgia" panose="02040502050405020303" pitchFamily="18" charset="0"/>
        </a:defRPr>
      </a:lvl3pPr>
      <a:lvl4pPr marL="40182" indent="-40182" algn="ctr" rtl="0" fontAlgn="base">
        <a:spcBef>
          <a:spcPct val="0"/>
        </a:spcBef>
        <a:spcAft>
          <a:spcPct val="0"/>
        </a:spcAft>
        <a:defRPr sz="3867" b="1" i="1">
          <a:solidFill>
            <a:schemeClr val="tx1"/>
          </a:solidFill>
          <a:latin typeface="Georgia" panose="02040502050405020303" pitchFamily="18" charset="0"/>
          <a:ea typeface="ヒラギノ明朝 Pro W6" pitchFamily="1" charset="-128"/>
          <a:sym typeface="Georgia" panose="02040502050405020303" pitchFamily="18" charset="0"/>
        </a:defRPr>
      </a:lvl4pPr>
      <a:lvl5pPr marL="40182" indent="-40182" algn="ctr" rtl="0" fontAlgn="base">
        <a:spcBef>
          <a:spcPct val="0"/>
        </a:spcBef>
        <a:spcAft>
          <a:spcPct val="0"/>
        </a:spcAft>
        <a:defRPr sz="3867" b="1" i="1">
          <a:solidFill>
            <a:schemeClr val="tx1"/>
          </a:solidFill>
          <a:latin typeface="Georgia" panose="02040502050405020303" pitchFamily="18" charset="0"/>
          <a:ea typeface="ヒラギノ明朝 Pro W6" pitchFamily="1" charset="-128"/>
          <a:sym typeface="Georgia" panose="02040502050405020303" pitchFamily="18" charset="0"/>
        </a:defRPr>
      </a:lvl5pPr>
      <a:lvl6pPr marL="361639" indent="-40182" algn="ctr" rtl="0" fontAlgn="base">
        <a:spcBef>
          <a:spcPct val="0"/>
        </a:spcBef>
        <a:spcAft>
          <a:spcPct val="0"/>
        </a:spcAft>
        <a:defRPr sz="3867" b="1" i="1">
          <a:solidFill>
            <a:schemeClr val="tx1"/>
          </a:solidFill>
          <a:latin typeface="Georgia" panose="02040502050405020303" pitchFamily="18" charset="0"/>
          <a:ea typeface="ヒラギノ明朝 Pro W6" pitchFamily="1" charset="-128"/>
          <a:sym typeface="Georgia" panose="02040502050405020303" pitchFamily="18" charset="0"/>
        </a:defRPr>
      </a:lvl6pPr>
      <a:lvl7pPr marL="683097" indent="-40182" algn="ctr" rtl="0" fontAlgn="base">
        <a:spcBef>
          <a:spcPct val="0"/>
        </a:spcBef>
        <a:spcAft>
          <a:spcPct val="0"/>
        </a:spcAft>
        <a:defRPr sz="3867" b="1" i="1">
          <a:solidFill>
            <a:schemeClr val="tx1"/>
          </a:solidFill>
          <a:latin typeface="Georgia" panose="02040502050405020303" pitchFamily="18" charset="0"/>
          <a:ea typeface="ヒラギノ明朝 Pro W6" pitchFamily="1" charset="-128"/>
          <a:sym typeface="Georgia" panose="02040502050405020303" pitchFamily="18" charset="0"/>
        </a:defRPr>
      </a:lvl7pPr>
      <a:lvl8pPr marL="1004554" indent="-40182" algn="ctr" rtl="0" fontAlgn="base">
        <a:spcBef>
          <a:spcPct val="0"/>
        </a:spcBef>
        <a:spcAft>
          <a:spcPct val="0"/>
        </a:spcAft>
        <a:defRPr sz="3867" b="1" i="1">
          <a:solidFill>
            <a:schemeClr val="tx1"/>
          </a:solidFill>
          <a:latin typeface="Georgia" panose="02040502050405020303" pitchFamily="18" charset="0"/>
          <a:ea typeface="ヒラギノ明朝 Pro W6" pitchFamily="1" charset="-128"/>
          <a:sym typeface="Georgia" panose="02040502050405020303" pitchFamily="18" charset="0"/>
        </a:defRPr>
      </a:lvl8pPr>
      <a:lvl9pPr marL="1326011" indent="-40182" algn="ctr" rtl="0" fontAlgn="base">
        <a:spcBef>
          <a:spcPct val="0"/>
        </a:spcBef>
        <a:spcAft>
          <a:spcPct val="0"/>
        </a:spcAft>
        <a:defRPr sz="3867" b="1" i="1">
          <a:solidFill>
            <a:schemeClr val="tx1"/>
          </a:solidFill>
          <a:latin typeface="Georgia" panose="02040502050405020303" pitchFamily="18" charset="0"/>
          <a:ea typeface="ヒラギノ明朝 Pro W6" pitchFamily="1" charset="-128"/>
          <a:sym typeface="Georgia" panose="02040502050405020303" pitchFamily="18" charset="0"/>
        </a:defRPr>
      </a:lvl9pPr>
    </p:titleStyle>
    <p:bodyStyle>
      <a:lvl1pPr marL="342665" indent="-338200" algn="l" rtl="0" fontAlgn="base">
        <a:spcBef>
          <a:spcPts val="773"/>
        </a:spcBef>
        <a:spcAft>
          <a:spcPct val="0"/>
        </a:spcAft>
        <a:buSzPct val="100000"/>
        <a:buFont typeface="Lucida Grande" pitchFamily="1" charset="0"/>
        <a:buChar char="•"/>
        <a:defRPr sz="3094" kern="1200">
          <a:solidFill>
            <a:schemeClr val="tx1"/>
          </a:solidFill>
          <a:latin typeface="+mn-lt"/>
          <a:ea typeface="+mn-ea"/>
          <a:cs typeface="+mn-cs"/>
          <a:sym typeface="Arial" panose="020B0604020202020204" pitchFamily="34" charset="0"/>
        </a:defRPr>
      </a:lvl1pPr>
      <a:lvl2pPr marL="737790" indent="-275695" algn="l" rtl="0" fontAlgn="base">
        <a:spcBef>
          <a:spcPts val="642"/>
        </a:spcBef>
        <a:spcAft>
          <a:spcPct val="0"/>
        </a:spcAft>
        <a:buSzPct val="100000"/>
        <a:buFont typeface="Lucida Grande" pitchFamily="1" charset="0"/>
        <a:buChar char="–"/>
        <a:defRPr sz="2672" kern="1200">
          <a:solidFill>
            <a:schemeClr val="tx1"/>
          </a:solidFill>
          <a:latin typeface="+mn-lt"/>
          <a:ea typeface="+mn-ea"/>
          <a:cs typeface="+mn-cs"/>
          <a:sym typeface="Arial" panose="020B0604020202020204" pitchFamily="34" charset="0"/>
        </a:defRPr>
      </a:lvl2pPr>
      <a:lvl3pPr marL="1147424" indent="-228815" algn="l" rtl="0" fontAlgn="base">
        <a:spcBef>
          <a:spcPts val="562"/>
        </a:spcBef>
        <a:spcAft>
          <a:spcPct val="0"/>
        </a:spcAft>
        <a:buSzPct val="100000"/>
        <a:buFont typeface="Lucida Grande" pitchFamily="1" charset="0"/>
        <a:buChar char="•"/>
        <a:defRPr sz="2391" kern="1200">
          <a:solidFill>
            <a:schemeClr val="tx1"/>
          </a:solidFill>
          <a:latin typeface="+mn-lt"/>
          <a:ea typeface="+mn-ea"/>
          <a:cs typeface="+mn-cs"/>
          <a:sym typeface="Arial" panose="020B0604020202020204" pitchFamily="34" charset="0"/>
        </a:defRPr>
      </a:lvl3pPr>
      <a:lvl4pPr marL="1602822" indent="-226583" algn="l" rtl="0" fontAlgn="base">
        <a:spcBef>
          <a:spcPts val="484"/>
        </a:spcBef>
        <a:spcAft>
          <a:spcPct val="0"/>
        </a:spcAft>
        <a:buSzPct val="100000"/>
        <a:buFont typeface="Lucida Grande" pitchFamily="1" charset="0"/>
        <a:buChar char="–"/>
        <a:defRPr sz="1969" kern="1200">
          <a:solidFill>
            <a:schemeClr val="tx1"/>
          </a:solidFill>
          <a:latin typeface="+mn-lt"/>
          <a:ea typeface="+mn-ea"/>
          <a:cs typeface="+mn-cs"/>
          <a:sym typeface="Arial" panose="020B0604020202020204" pitchFamily="34" charset="0"/>
        </a:defRPr>
      </a:lvl4pPr>
      <a:lvl5pPr marL="2059336" indent="-227699" algn="l" rtl="0" fontAlgn="base">
        <a:spcBef>
          <a:spcPts val="484"/>
        </a:spcBef>
        <a:spcAft>
          <a:spcPct val="0"/>
        </a:spcAft>
        <a:buSzPct val="100000"/>
        <a:buFont typeface="Lucida Grande" pitchFamily="1" charset="0"/>
        <a:buChar char="»"/>
        <a:defRPr sz="1969" kern="1200">
          <a:solidFill>
            <a:schemeClr val="tx1"/>
          </a:solidFill>
          <a:latin typeface="+mn-lt"/>
          <a:ea typeface="+mn-ea"/>
          <a:cs typeface="+mn-cs"/>
          <a:sym typeface="Arial" panose="020B0604020202020204" pitchFamily="34"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1977555" y="2438400"/>
            <a:ext cx="5259586" cy="4231555"/>
          </a:xfrm>
          <a:ln/>
        </p:spPr>
        <p:txBody>
          <a:bodyPr vert="horz" wrap="square" lIns="50797" tIns="50797" rIns="218588" bIns="50797" numCol="1" anchor="t" anchorCtr="0" compatLnSpc="1">
            <a:prstTxWarp prst="textNoShape">
              <a:avLst/>
            </a:prstTxWarp>
          </a:bodyPr>
          <a:lstStyle/>
          <a:p>
            <a:pPr marL="4465" indent="0" algn="ctr">
              <a:buNone/>
            </a:pPr>
            <a:r>
              <a:rPr lang="en-US" sz="6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Five Principles for Winning with Money</a:t>
            </a:r>
            <a:endParaRPr lang="en-US" altLang="en-US" sz="6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067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Blue and Silver Stetoscop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8074"/>
            <a:ext cx="12192000" cy="688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9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6705600" cy="1325563"/>
          </a:xfrm>
        </p:spPr>
        <p:txBody>
          <a:bodyPr>
            <a:noAutofit/>
          </a:bodyPr>
          <a:lstStyle/>
          <a:p>
            <a:r>
              <a:rPr lang="en-US" sz="7200" b="1" dirty="0">
                <a:latin typeface="+mn-lt"/>
              </a:rPr>
              <a:t>Financial insecurity also affects your </a:t>
            </a:r>
            <a:r>
              <a:rPr lang="en-US" sz="7200" b="1" dirty="0">
                <a:solidFill>
                  <a:srgbClr val="0070C0"/>
                </a:solidFill>
                <a:latin typeface="+mn-lt"/>
              </a:rPr>
              <a:t>mental health</a:t>
            </a:r>
            <a:r>
              <a:rPr lang="en-US" sz="7200" b="1" dirty="0">
                <a:latin typeface="+mn-lt"/>
              </a:rPr>
              <a:t>. </a:t>
            </a:r>
          </a:p>
        </p:txBody>
      </p:sp>
      <p:pic>
        <p:nvPicPr>
          <p:cNvPr id="11266" name="Picture 2" descr="men holding his head grey-scale photograph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4011"/>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36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6705600" cy="1325563"/>
          </a:xfrm>
        </p:spPr>
        <p:txBody>
          <a:bodyPr>
            <a:noAutofit/>
          </a:bodyPr>
          <a:lstStyle/>
          <a:p>
            <a:r>
              <a:rPr lang="en-US" sz="7200" b="1" dirty="0">
                <a:latin typeface="+mn-lt"/>
              </a:rPr>
              <a:t>Financial insecurity also affects your </a:t>
            </a:r>
            <a:r>
              <a:rPr lang="en-US" sz="7200" b="1" dirty="0">
                <a:solidFill>
                  <a:srgbClr val="0070C0"/>
                </a:solidFill>
                <a:latin typeface="+mn-lt"/>
              </a:rPr>
              <a:t>mental health</a:t>
            </a:r>
            <a:r>
              <a:rPr lang="en-US" sz="7200" b="1" dirty="0">
                <a:latin typeface="+mn-lt"/>
              </a:rPr>
              <a:t>. </a:t>
            </a:r>
          </a:p>
        </p:txBody>
      </p:sp>
      <p:pic>
        <p:nvPicPr>
          <p:cNvPr id="11266" name="Picture 2" descr="men holding his head grey-scale photograph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4011"/>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658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80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609600" y="2133600"/>
            <a:ext cx="8153400" cy="4231555"/>
          </a:xfrm>
          <a:ln/>
        </p:spPr>
        <p:txBody>
          <a:bodyPr vert="horz" wrap="square" lIns="50797" tIns="50797" rIns="218588" bIns="50797" numCol="1" anchor="t" anchorCtr="0" compatLnSpc="1">
            <a:prstTxWarp prst="textNoShape">
              <a:avLst/>
            </a:prstTxWarp>
          </a:bodyPr>
          <a:lstStyle/>
          <a:p>
            <a:pPr marL="4465" indent="0">
              <a:buNone/>
            </a:pPr>
            <a:r>
              <a:rPr lang="en-US" sz="5400" b="1" dirty="0">
                <a:latin typeface="Calibri" panose="020F0502020204030204" pitchFamily="34" charset="0"/>
                <a:cs typeface="Calibri" panose="020F0502020204030204" pitchFamily="34" charset="0"/>
              </a:rPr>
              <a:t>People buy things that they </a:t>
            </a:r>
            <a:r>
              <a:rPr lang="en-US" sz="5400" b="1" dirty="0">
                <a:solidFill>
                  <a:srgbClr val="FFFF00"/>
                </a:solidFill>
                <a:latin typeface="Calibri" panose="020F0502020204030204" pitchFamily="34" charset="0"/>
                <a:cs typeface="Calibri" panose="020F0502020204030204" pitchFamily="34" charset="0"/>
              </a:rPr>
              <a:t>don’t need</a:t>
            </a:r>
            <a:r>
              <a:rPr lang="en-US" sz="5400" b="1" dirty="0">
                <a:latin typeface="Calibri" panose="020F0502020204030204" pitchFamily="34" charset="0"/>
                <a:cs typeface="Calibri" panose="020F0502020204030204" pitchFamily="34" charset="0"/>
              </a:rPr>
              <a:t>, with money that they </a:t>
            </a:r>
            <a:r>
              <a:rPr lang="en-US" sz="5400" b="1" dirty="0">
                <a:solidFill>
                  <a:srgbClr val="FFFF00"/>
                </a:solidFill>
                <a:latin typeface="Calibri" panose="020F0502020204030204" pitchFamily="34" charset="0"/>
                <a:cs typeface="Calibri" panose="020F0502020204030204" pitchFamily="34" charset="0"/>
              </a:rPr>
              <a:t>don’t have </a:t>
            </a:r>
            <a:r>
              <a:rPr lang="en-US" sz="5400" b="1" dirty="0">
                <a:latin typeface="Calibri" panose="020F0502020204030204" pitchFamily="34" charset="0"/>
                <a:cs typeface="Calibri" panose="020F0502020204030204" pitchFamily="34" charset="0"/>
              </a:rPr>
              <a:t>to impress people they </a:t>
            </a:r>
            <a:r>
              <a:rPr lang="en-US" sz="5400" b="1" dirty="0">
                <a:solidFill>
                  <a:srgbClr val="FFFF00"/>
                </a:solidFill>
                <a:latin typeface="Calibri" panose="020F0502020204030204" pitchFamily="34" charset="0"/>
                <a:cs typeface="Calibri" panose="020F0502020204030204" pitchFamily="34" charset="0"/>
              </a:rPr>
              <a:t>don’t like</a:t>
            </a:r>
            <a:r>
              <a:rPr lang="en-US" sz="5400" b="1" dirty="0">
                <a:latin typeface="Calibri" panose="020F0502020204030204" pitchFamily="34" charset="0"/>
                <a:cs typeface="Calibri" panose="020F0502020204030204" pitchFamily="34" charset="0"/>
              </a:rPr>
              <a:t>?</a:t>
            </a:r>
            <a:endParaRPr lang="en-US" altLang="en-US"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31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white Canon cash regis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61647" y="1047960"/>
            <a:ext cx="5811253" cy="3785652"/>
          </a:xfrm>
          <a:prstGeom prst="rect">
            <a:avLst/>
          </a:prstGeom>
          <a:noFill/>
        </p:spPr>
        <p:txBody>
          <a:bodyPr wrap="square" rtlCol="0">
            <a:spAutoFit/>
          </a:bodyPr>
          <a:lstStyle/>
          <a:p>
            <a:r>
              <a:rPr lang="en-US" sz="8000" b="1" dirty="0">
                <a:latin typeface="Calibri" panose="020F0502020204030204" pitchFamily="34" charset="0"/>
                <a:cs typeface="Calibri" panose="020F0502020204030204" pitchFamily="34" charset="0"/>
              </a:rPr>
              <a:t>2. Have a </a:t>
            </a:r>
            <a:r>
              <a:rPr lang="en-US" sz="8000" b="1" dirty="0">
                <a:solidFill>
                  <a:srgbClr val="0070C0"/>
                </a:solidFill>
                <a:latin typeface="Calibri" panose="020F0502020204030204" pitchFamily="34" charset="0"/>
                <a:cs typeface="Calibri" panose="020F0502020204030204" pitchFamily="34" charset="0"/>
              </a:rPr>
              <a:t>written plan </a:t>
            </a:r>
            <a:r>
              <a:rPr lang="en-US" sz="8000" b="1" dirty="0">
                <a:latin typeface="Calibri" panose="020F0502020204030204" pitchFamily="34" charset="0"/>
                <a:cs typeface="Calibri" panose="020F0502020204030204" pitchFamily="34" charset="0"/>
              </a:rPr>
              <a:t>(budget). </a:t>
            </a:r>
            <a:endParaRPr lang="en-US" sz="8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95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white Canon cash regis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53101" y="797510"/>
            <a:ext cx="6019799" cy="5262979"/>
          </a:xfrm>
          <a:prstGeom prst="rect">
            <a:avLst/>
          </a:prstGeom>
          <a:noFill/>
        </p:spPr>
        <p:txBody>
          <a:bodyPr wrap="square" rtlCol="0">
            <a:spAutoFit/>
          </a:bodyPr>
          <a:lstStyle/>
          <a:p>
            <a:pPr lvl="0"/>
            <a:r>
              <a:rPr lang="en-US" sz="4800" b="1" dirty="0">
                <a:latin typeface="Calibri" panose="020F0502020204030204" pitchFamily="34" charset="0"/>
                <a:cs typeface="Calibri" panose="020F0502020204030204" pitchFamily="34" charset="0"/>
              </a:rPr>
              <a:t>For which of you, intending to build a tower, does not sit down first and count the cost, whether he has </a:t>
            </a:r>
            <a:r>
              <a:rPr lang="en-US" sz="4800" b="1" i="1" dirty="0">
                <a:latin typeface="Calibri" panose="020F0502020204030204" pitchFamily="34" charset="0"/>
                <a:cs typeface="Calibri" panose="020F0502020204030204" pitchFamily="34" charset="0"/>
              </a:rPr>
              <a:t>enough</a:t>
            </a:r>
            <a:r>
              <a:rPr lang="en-US" sz="4800" b="1" dirty="0">
                <a:latin typeface="Calibri" panose="020F0502020204030204" pitchFamily="34" charset="0"/>
                <a:cs typeface="Calibri" panose="020F0502020204030204" pitchFamily="34" charset="0"/>
              </a:rPr>
              <a:t> to finish </a:t>
            </a:r>
            <a:r>
              <a:rPr lang="en-US" sz="4800" b="1" i="1" dirty="0">
                <a:latin typeface="Calibri" panose="020F0502020204030204" pitchFamily="34" charset="0"/>
                <a:cs typeface="Calibri" panose="020F0502020204030204" pitchFamily="34" charset="0"/>
              </a:rPr>
              <a:t>it</a:t>
            </a:r>
            <a:r>
              <a:rPr lang="en-US" sz="4800" b="1" dirty="0">
                <a:latin typeface="Calibri" panose="020F0502020204030204" pitchFamily="34" charset="0"/>
                <a:cs typeface="Calibri" panose="020F0502020204030204" pitchFamily="34" charset="0"/>
              </a:rPr>
              <a:t>.</a:t>
            </a:r>
          </a:p>
          <a:p>
            <a:pPr lvl="0"/>
            <a:r>
              <a:rPr lang="en-US" sz="4800" b="1" dirty="0">
                <a:latin typeface="Calibri" panose="020F0502020204030204" pitchFamily="34" charset="0"/>
                <a:cs typeface="Calibri" panose="020F0502020204030204" pitchFamily="34" charset="0"/>
              </a:rPr>
              <a:t> - Luke 14:28 NKJV</a:t>
            </a:r>
          </a:p>
        </p:txBody>
      </p:sp>
    </p:spTree>
    <p:extLst>
      <p:ext uri="{BB962C8B-B14F-4D97-AF65-F5344CB8AC3E}">
        <p14:creationId xmlns:p14="http://schemas.microsoft.com/office/powerpoint/2010/main" val="2658772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white Canon cash regis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53101" y="797510"/>
            <a:ext cx="6019799" cy="5262979"/>
          </a:xfrm>
          <a:prstGeom prst="rect">
            <a:avLst/>
          </a:prstGeom>
          <a:noFill/>
        </p:spPr>
        <p:txBody>
          <a:bodyPr wrap="square" rtlCol="0">
            <a:spAutoFit/>
          </a:bodyPr>
          <a:lstStyle/>
          <a:p>
            <a:r>
              <a:rPr lang="en-US" sz="4800" b="1" dirty="0">
                <a:solidFill>
                  <a:prstClr val="black"/>
                </a:solidFill>
                <a:latin typeface="Calibri" panose="020F0502020204030204" pitchFamily="34" charset="0"/>
                <a:cs typeface="Calibri" panose="020F0502020204030204" pitchFamily="34" charset="0"/>
              </a:rPr>
              <a:t>For which of you, intending to build a tower, does not sit down first and count the cost, whether he has </a:t>
            </a:r>
            <a:r>
              <a:rPr lang="en-US" sz="4800" b="1" i="1" dirty="0">
                <a:solidFill>
                  <a:prstClr val="black"/>
                </a:solidFill>
                <a:latin typeface="Calibri" panose="020F0502020204030204" pitchFamily="34" charset="0"/>
                <a:cs typeface="Calibri" panose="020F0502020204030204" pitchFamily="34" charset="0"/>
              </a:rPr>
              <a:t>enough</a:t>
            </a:r>
            <a:r>
              <a:rPr lang="en-US" sz="4800" b="1" dirty="0">
                <a:solidFill>
                  <a:prstClr val="black"/>
                </a:solidFill>
                <a:latin typeface="Calibri" panose="020F0502020204030204" pitchFamily="34" charset="0"/>
                <a:cs typeface="Calibri" panose="020F0502020204030204" pitchFamily="34" charset="0"/>
              </a:rPr>
              <a:t> to finish </a:t>
            </a:r>
            <a:r>
              <a:rPr lang="en-US" sz="4800" b="1" i="1" dirty="0">
                <a:solidFill>
                  <a:prstClr val="black"/>
                </a:solidFill>
                <a:latin typeface="Calibri" panose="020F0502020204030204" pitchFamily="34" charset="0"/>
                <a:cs typeface="Calibri" panose="020F0502020204030204" pitchFamily="34" charset="0"/>
              </a:rPr>
              <a:t>it</a:t>
            </a:r>
            <a:r>
              <a:rPr lang="en-US" sz="4800" b="1" dirty="0">
                <a:solidFill>
                  <a:prstClr val="black"/>
                </a:solidFill>
                <a:latin typeface="Calibri" panose="020F0502020204030204" pitchFamily="34" charset="0"/>
                <a:cs typeface="Calibri" panose="020F0502020204030204" pitchFamily="34" charset="0"/>
              </a:rPr>
              <a:t>.</a:t>
            </a:r>
          </a:p>
          <a:p>
            <a:r>
              <a:rPr lang="en-US" sz="4800" b="1" dirty="0">
                <a:solidFill>
                  <a:prstClr val="black"/>
                </a:solidFill>
                <a:latin typeface="Calibri" panose="020F0502020204030204" pitchFamily="34" charset="0"/>
                <a:cs typeface="Calibri" panose="020F0502020204030204" pitchFamily="34" charset="0"/>
              </a:rPr>
              <a:t> - Luke 14:28 NKJV</a:t>
            </a:r>
          </a:p>
        </p:txBody>
      </p:sp>
    </p:spTree>
    <p:extLst>
      <p:ext uri="{BB962C8B-B14F-4D97-AF65-F5344CB8AC3E}">
        <p14:creationId xmlns:p14="http://schemas.microsoft.com/office/powerpoint/2010/main" val="1072944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two person holding papercut hea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042"/>
            <a:ext cx="12192000" cy="684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09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Low Section of Man Against Sk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52800" y="3467101"/>
            <a:ext cx="5410199" cy="3046988"/>
          </a:xfrm>
          <a:prstGeom prst="rect">
            <a:avLst/>
          </a:prstGeom>
          <a:noFill/>
        </p:spPr>
        <p:txBody>
          <a:bodyPr wrap="square" rtlCol="0">
            <a:spAutoFit/>
          </a:bodyPr>
          <a:lstStyle/>
          <a:p>
            <a:pPr algn="ctr"/>
            <a:r>
              <a:rPr lang="en-US" sz="4800" b="1" dirty="0">
                <a:latin typeface="+mn-lt"/>
              </a:rPr>
              <a:t>A</a:t>
            </a:r>
            <a:r>
              <a:rPr lang="en-US" sz="4800" b="1" dirty="0">
                <a:solidFill>
                  <a:srgbClr val="FFFF00"/>
                </a:solidFill>
                <a:latin typeface="+mn-lt"/>
              </a:rPr>
              <a:t> budget </a:t>
            </a:r>
            <a:r>
              <a:rPr lang="en-US" sz="4800" b="1" dirty="0">
                <a:latin typeface="+mn-lt"/>
              </a:rPr>
              <a:t>gives you the freedom to tell your money where to go. </a:t>
            </a:r>
          </a:p>
        </p:txBody>
      </p:sp>
    </p:spTree>
    <p:extLst>
      <p:ext uri="{BB962C8B-B14F-4D97-AF65-F5344CB8AC3E}">
        <p14:creationId xmlns:p14="http://schemas.microsoft.com/office/powerpoint/2010/main" val="158911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White Money Printed Car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12" y="0"/>
            <a:ext cx="121960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45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black and silver claw hamm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2600" y="2023158"/>
            <a:ext cx="7277100" cy="2800767"/>
          </a:xfrm>
          <a:prstGeom prst="rect">
            <a:avLst/>
          </a:prstGeom>
          <a:noFill/>
        </p:spPr>
        <p:txBody>
          <a:bodyPr wrap="square" rtlCol="0">
            <a:spAutoFit/>
          </a:bodyPr>
          <a:lstStyle/>
          <a:p>
            <a:r>
              <a:rPr lang="en-US" sz="8800" b="1" dirty="0">
                <a:latin typeface="Calibri" panose="020F0502020204030204" pitchFamily="34" charset="0"/>
                <a:cs typeface="Calibri" panose="020F0502020204030204" pitchFamily="34" charset="0"/>
              </a:rPr>
              <a:t>3. Get out of </a:t>
            </a:r>
            <a:r>
              <a:rPr lang="en-US" sz="8800" b="1" dirty="0">
                <a:solidFill>
                  <a:srgbClr val="FFFF00"/>
                </a:solidFill>
                <a:latin typeface="Calibri" panose="020F0502020204030204" pitchFamily="34" charset="0"/>
                <a:cs typeface="Calibri" panose="020F0502020204030204" pitchFamily="34" charset="0"/>
              </a:rPr>
              <a:t>debt</a:t>
            </a:r>
            <a:r>
              <a:rPr lang="en-US" sz="8800" b="1" dirty="0">
                <a:latin typeface="Calibri" panose="020F0502020204030204" pitchFamily="34" charset="0"/>
                <a:cs typeface="Calibri" panose="020F0502020204030204" pitchFamily="34" charset="0"/>
              </a:rPr>
              <a:t>. </a:t>
            </a:r>
            <a:endParaRPr lang="en-US" sz="8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774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black and silver claw hamm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72100" y="1536174"/>
            <a:ext cx="6400800" cy="3785652"/>
          </a:xfrm>
          <a:prstGeom prst="rect">
            <a:avLst/>
          </a:prstGeom>
          <a:noFill/>
        </p:spPr>
        <p:txBody>
          <a:bodyPr wrap="square" rtlCol="0">
            <a:spAutoFit/>
          </a:bodyPr>
          <a:lstStyle/>
          <a:p>
            <a:r>
              <a:rPr lang="en-US" sz="6000" b="1" dirty="0">
                <a:latin typeface="Calibri" panose="020F0502020204030204" pitchFamily="34" charset="0"/>
                <a:cs typeface="Calibri" panose="020F0502020204030204" pitchFamily="34" charset="0"/>
              </a:rPr>
              <a:t>The most powerful wealth-building tool is your </a:t>
            </a:r>
            <a:r>
              <a:rPr lang="en-US" sz="6000" b="1" dirty="0">
                <a:solidFill>
                  <a:srgbClr val="FFFF00"/>
                </a:solidFill>
                <a:latin typeface="Calibri" panose="020F0502020204030204" pitchFamily="34" charset="0"/>
                <a:cs typeface="Calibri" panose="020F0502020204030204" pitchFamily="34" charset="0"/>
              </a:rPr>
              <a:t>income</a:t>
            </a:r>
            <a:r>
              <a:rPr lang="en-US" sz="6000" b="1" dirty="0">
                <a:latin typeface="Calibri" panose="020F0502020204030204" pitchFamily="34" charset="0"/>
                <a:cs typeface="Calibri" panose="020F0502020204030204" pitchFamily="34" charset="0"/>
              </a:rPr>
              <a:t>. </a:t>
            </a:r>
            <a:endParaRPr lang="en-US" sz="60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485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person standing near body of wa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79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descr="A Man in Red Shirt Covering His Face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43" y="-1"/>
            <a:ext cx="12186557" cy="685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16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766218"/>
            <a:ext cx="6705600" cy="1325563"/>
          </a:xfrm>
        </p:spPr>
        <p:txBody>
          <a:bodyPr>
            <a:noAutofit/>
          </a:bodyPr>
          <a:lstStyle/>
          <a:p>
            <a:r>
              <a:rPr lang="en-US" sz="5400" b="1" dirty="0">
                <a:latin typeface="+mn-lt"/>
              </a:rPr>
              <a:t>The rich rules over the poor, and the borrower is the slave of the lender.</a:t>
            </a:r>
            <a:br>
              <a:rPr lang="en-US" sz="5400" b="1" dirty="0">
                <a:latin typeface="+mn-lt"/>
              </a:rPr>
            </a:br>
            <a:r>
              <a:rPr lang="en-US" sz="5400" b="1" dirty="0">
                <a:latin typeface="+mn-lt"/>
              </a:rPr>
              <a:t> - Proverbs 22:7 ESV</a:t>
            </a:r>
            <a:br>
              <a:rPr lang="en-US" sz="5400" b="1" dirty="0">
                <a:latin typeface="+mn-lt"/>
              </a:rPr>
            </a:br>
            <a:endParaRPr lang="en-US" sz="5400" b="1" dirty="0">
              <a:latin typeface="+mn-lt"/>
            </a:endParaRPr>
          </a:p>
        </p:txBody>
      </p:sp>
      <p:pic>
        <p:nvPicPr>
          <p:cNvPr id="22532" name="Picture 4" descr="chains, model, pers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97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766218"/>
            <a:ext cx="6705600" cy="1325563"/>
          </a:xfrm>
        </p:spPr>
        <p:txBody>
          <a:bodyPr>
            <a:noAutofit/>
          </a:bodyPr>
          <a:lstStyle/>
          <a:p>
            <a:r>
              <a:rPr lang="en-US" sz="5400" b="1" dirty="0">
                <a:latin typeface="+mn-lt"/>
              </a:rPr>
              <a:t>The rich rules over the poor, and the borrower is the slave of the lender.</a:t>
            </a:r>
            <a:br>
              <a:rPr lang="en-US" sz="5400" b="1" dirty="0">
                <a:latin typeface="+mn-lt"/>
              </a:rPr>
            </a:br>
            <a:r>
              <a:rPr lang="en-US" sz="5400" b="1" dirty="0">
                <a:latin typeface="+mn-lt"/>
              </a:rPr>
              <a:t> - Proverbs 22:7ESV</a:t>
            </a:r>
            <a:br>
              <a:rPr lang="en-US" sz="5400" b="1" dirty="0">
                <a:latin typeface="+mn-lt"/>
              </a:rPr>
            </a:br>
            <a:endParaRPr lang="en-US" sz="5400" b="1" dirty="0">
              <a:latin typeface="+mn-lt"/>
            </a:endParaRPr>
          </a:p>
        </p:txBody>
      </p:sp>
      <p:pic>
        <p:nvPicPr>
          <p:cNvPr id="22532" name="Picture 4" descr="chains, model, pers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751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descr="until debt tear us apart brick wall vanda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1772"/>
            <a:ext cx="12192000" cy="687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63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descr="until debt tear us apart brick wall vanda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1772"/>
            <a:ext cx="12192000" cy="687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59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descr="until debt tear us apart brick wall vanda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1772"/>
            <a:ext cx="12192000" cy="68797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657600"/>
            <a:ext cx="7772400" cy="2585323"/>
          </a:xfrm>
          <a:prstGeom prst="rect">
            <a:avLst/>
          </a:prstGeom>
          <a:noFill/>
        </p:spPr>
        <p:txBody>
          <a:bodyPr wrap="square" rtlCol="0">
            <a:spAutoFit/>
          </a:bodyPr>
          <a:lstStyle/>
          <a:p>
            <a:pPr algn="ctr"/>
            <a:r>
              <a:rPr lang="en-US" sz="5400" b="1" dirty="0">
                <a:solidFill>
                  <a:schemeClr val="bg1"/>
                </a:solidFill>
                <a:latin typeface="+mn-lt"/>
              </a:rPr>
              <a:t>As a result of </a:t>
            </a:r>
            <a:r>
              <a:rPr lang="en-US" sz="5400" b="1" dirty="0">
                <a:solidFill>
                  <a:srgbClr val="FFFF00"/>
                </a:solidFill>
                <a:latin typeface="+mn-lt"/>
              </a:rPr>
              <a:t>debt</a:t>
            </a:r>
            <a:r>
              <a:rPr lang="en-US" sz="5400" b="1" dirty="0">
                <a:solidFill>
                  <a:schemeClr val="bg1"/>
                </a:solidFill>
                <a:latin typeface="+mn-lt"/>
              </a:rPr>
              <a:t>, someone else is dictating your income for you. </a:t>
            </a:r>
          </a:p>
        </p:txBody>
      </p:sp>
    </p:spTree>
    <p:extLst>
      <p:ext uri="{BB962C8B-B14F-4D97-AF65-F5344CB8AC3E}">
        <p14:creationId xmlns:p14="http://schemas.microsoft.com/office/powerpoint/2010/main" val="2269683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descr="Green Tree during Suns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16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66218"/>
            <a:ext cx="6781800" cy="1325563"/>
          </a:xfrm>
        </p:spPr>
        <p:txBody>
          <a:bodyPr>
            <a:noAutofit/>
          </a:bodyPr>
          <a:lstStyle/>
          <a:p>
            <a:r>
              <a:rPr lang="en-US" b="1" dirty="0">
                <a:latin typeface="+mn-lt"/>
              </a:rPr>
              <a:t>For the love of money is a root of all </a:t>
            </a:r>
            <a:r>
              <a:rPr lang="en-US" b="1" i="1" dirty="0">
                <a:latin typeface="+mn-lt"/>
              </a:rPr>
              <a:t>kinds of</a:t>
            </a:r>
            <a:r>
              <a:rPr lang="en-US" b="1" dirty="0">
                <a:latin typeface="+mn-lt"/>
              </a:rPr>
              <a:t> evil, for which some have strayed from the faith in their greediness, and pierced themselves through with many sorrows. </a:t>
            </a:r>
            <a:br>
              <a:rPr lang="en-US" b="1" dirty="0">
                <a:latin typeface="+mn-lt"/>
              </a:rPr>
            </a:br>
            <a:r>
              <a:rPr lang="en-US" b="1" dirty="0">
                <a:latin typeface="+mn-lt"/>
              </a:rPr>
              <a:t>- 1 Timothy 6:10 NKJV</a:t>
            </a:r>
            <a:br>
              <a:rPr lang="en-US" b="1" dirty="0">
                <a:latin typeface="+mn-lt"/>
              </a:rPr>
            </a:br>
            <a:endParaRPr lang="en-US" b="1" dirty="0">
              <a:latin typeface="+mn-lt"/>
            </a:endParaRPr>
          </a:p>
        </p:txBody>
      </p:sp>
      <p:pic>
        <p:nvPicPr>
          <p:cNvPr id="3074" name="Picture 2" descr="white and black digital clock at 11 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93429" y="0"/>
            <a:ext cx="48985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21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Person in Grey Shirt Handing Key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612844"/>
            <a:ext cx="5867400" cy="5632311"/>
          </a:xfrm>
          <a:prstGeom prst="rect">
            <a:avLst/>
          </a:prstGeom>
          <a:noFill/>
        </p:spPr>
        <p:txBody>
          <a:bodyPr wrap="square" rtlCol="0">
            <a:spAutoFit/>
          </a:bodyPr>
          <a:lstStyle/>
          <a:p>
            <a:r>
              <a:rPr lang="en-US" sz="7200" b="1" dirty="0">
                <a:latin typeface="Calibri" panose="020F0502020204030204" pitchFamily="34" charset="0"/>
                <a:cs typeface="Calibri" panose="020F0502020204030204" pitchFamily="34" charset="0"/>
              </a:rPr>
              <a:t>The average car loan is more than </a:t>
            </a:r>
            <a:r>
              <a:rPr lang="en-US" sz="7200" b="1" dirty="0">
                <a:solidFill>
                  <a:srgbClr val="FFFF00"/>
                </a:solidFill>
                <a:latin typeface="Calibri" panose="020F0502020204030204" pitchFamily="34" charset="0"/>
                <a:cs typeface="Calibri" panose="020F0502020204030204" pitchFamily="34" charset="0"/>
              </a:rPr>
              <a:t>$550 </a:t>
            </a:r>
            <a:r>
              <a:rPr lang="en-US" sz="7200" b="1" dirty="0">
                <a:latin typeface="Calibri" panose="020F0502020204030204" pitchFamily="34" charset="0"/>
                <a:cs typeface="Calibri" panose="020F0502020204030204" pitchFamily="34" charset="0"/>
              </a:rPr>
              <a:t>per </a:t>
            </a:r>
            <a:r>
              <a:rPr lang="en-US" sz="7200" b="1" dirty="0">
                <a:solidFill>
                  <a:srgbClr val="FFFF00"/>
                </a:solidFill>
                <a:latin typeface="Calibri" panose="020F0502020204030204" pitchFamily="34" charset="0"/>
                <a:cs typeface="Calibri" panose="020F0502020204030204" pitchFamily="34" charset="0"/>
              </a:rPr>
              <a:t>month</a:t>
            </a:r>
            <a:r>
              <a:rPr lang="en-US" sz="72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8875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Person in Grey Shirt Handing Key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612844"/>
            <a:ext cx="5867400" cy="5632311"/>
          </a:xfrm>
          <a:prstGeom prst="rect">
            <a:avLst/>
          </a:prstGeom>
          <a:noFill/>
        </p:spPr>
        <p:txBody>
          <a:bodyPr wrap="square" rtlCol="0">
            <a:spAutoFit/>
          </a:bodyPr>
          <a:lstStyle/>
          <a:p>
            <a:r>
              <a:rPr lang="en-US" sz="7200" b="1" dirty="0">
                <a:solidFill>
                  <a:prstClr val="black"/>
                </a:solidFill>
                <a:latin typeface="Calibri" panose="020F0502020204030204" pitchFamily="34" charset="0"/>
                <a:cs typeface="Calibri" panose="020F0502020204030204" pitchFamily="34" charset="0"/>
              </a:rPr>
              <a:t>The average car loan is more than </a:t>
            </a:r>
            <a:r>
              <a:rPr lang="en-US" sz="7200" b="1" dirty="0">
                <a:solidFill>
                  <a:srgbClr val="FFFF00"/>
                </a:solidFill>
                <a:latin typeface="Calibri" panose="020F0502020204030204" pitchFamily="34" charset="0"/>
                <a:cs typeface="Calibri" panose="020F0502020204030204" pitchFamily="34" charset="0"/>
              </a:rPr>
              <a:t>$550 </a:t>
            </a:r>
            <a:r>
              <a:rPr lang="en-US" sz="7200" b="1" dirty="0">
                <a:solidFill>
                  <a:prstClr val="black"/>
                </a:solidFill>
                <a:latin typeface="Calibri" panose="020F0502020204030204" pitchFamily="34" charset="0"/>
                <a:cs typeface="Calibri" panose="020F0502020204030204" pitchFamily="34" charset="0"/>
              </a:rPr>
              <a:t>per </a:t>
            </a:r>
            <a:r>
              <a:rPr lang="en-US" sz="7200" b="1" dirty="0">
                <a:solidFill>
                  <a:srgbClr val="FFFF00"/>
                </a:solidFill>
                <a:latin typeface="Calibri" panose="020F0502020204030204" pitchFamily="34" charset="0"/>
                <a:cs typeface="Calibri" panose="020F0502020204030204" pitchFamily="34" charset="0"/>
              </a:rPr>
              <a:t>month</a:t>
            </a:r>
            <a:r>
              <a:rPr lang="en-US" sz="7200" b="1" dirty="0">
                <a:solidFill>
                  <a:prstClr val="black"/>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52125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Person in Grey Shirt Handing Key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612844"/>
            <a:ext cx="5638800" cy="5632311"/>
          </a:xfrm>
          <a:prstGeom prst="rect">
            <a:avLst/>
          </a:prstGeom>
          <a:noFill/>
        </p:spPr>
        <p:txBody>
          <a:bodyPr wrap="square" rtlCol="0">
            <a:spAutoFit/>
          </a:bodyPr>
          <a:lstStyle/>
          <a:p>
            <a:r>
              <a:rPr lang="en-US" sz="6000" b="1" dirty="0">
                <a:latin typeface="Calibri" panose="020F0502020204030204" pitchFamily="34" charset="0"/>
                <a:cs typeface="Calibri" panose="020F0502020204030204" pitchFamily="34" charset="0"/>
              </a:rPr>
              <a:t>57% of people said "not having enough money for the future" is one of their top fears</a:t>
            </a:r>
            <a:endParaRPr lang="en-US" sz="60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5184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descr="green plant on brown round coi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27214"/>
            <a:ext cx="12192001" cy="6885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2328" y="1981200"/>
            <a:ext cx="5867400" cy="2123658"/>
          </a:xfrm>
          <a:prstGeom prst="rect">
            <a:avLst/>
          </a:prstGeom>
          <a:noFill/>
        </p:spPr>
        <p:txBody>
          <a:bodyPr wrap="square" rtlCol="0">
            <a:spAutoFit/>
          </a:bodyPr>
          <a:lstStyle/>
          <a:p>
            <a:pPr lvl="0" eaLnBrk="1" fontAlgn="auto" hangingPunct="1">
              <a:spcBef>
                <a:spcPts val="0"/>
              </a:spcBef>
              <a:spcAft>
                <a:spcPts val="0"/>
              </a:spcAft>
              <a:defRPr/>
            </a:pPr>
            <a:r>
              <a:rPr lang="en-US" sz="6600" b="1" dirty="0">
                <a:latin typeface="Calibri" panose="020F0502020204030204" pitchFamily="34" charset="0"/>
                <a:cs typeface="Calibri" panose="020F0502020204030204" pitchFamily="34" charset="0"/>
              </a:rPr>
              <a:t>4. Live on </a:t>
            </a:r>
            <a:r>
              <a:rPr lang="en-US" sz="6600" b="1" dirty="0">
                <a:solidFill>
                  <a:srgbClr val="FFFF00"/>
                </a:solidFill>
                <a:latin typeface="Calibri" panose="020F0502020204030204" pitchFamily="34" charset="0"/>
                <a:cs typeface="Calibri" panose="020F0502020204030204" pitchFamily="34" charset="0"/>
              </a:rPr>
              <a:t>less</a:t>
            </a:r>
            <a:r>
              <a:rPr lang="en-US" sz="6600" b="1" dirty="0">
                <a:latin typeface="Calibri" panose="020F0502020204030204" pitchFamily="34" charset="0"/>
                <a:cs typeface="Calibri" panose="020F0502020204030204" pitchFamily="34" charset="0"/>
              </a:rPr>
              <a:t> than you make. </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437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3276600"/>
            <a:ext cx="6019800" cy="1325563"/>
          </a:xfrm>
        </p:spPr>
        <p:txBody>
          <a:bodyPr>
            <a:noAutofit/>
          </a:bodyPr>
          <a:lstStyle/>
          <a:p>
            <a:r>
              <a:rPr lang="en-US" sz="6000" b="1" dirty="0">
                <a:latin typeface="+mn-lt"/>
              </a:rPr>
              <a:t>The wise store up choice food and olive oil, but fools gulp theirs down.</a:t>
            </a:r>
            <a:br>
              <a:rPr lang="en-US" sz="6000" b="1" dirty="0">
                <a:latin typeface="+mn-lt"/>
              </a:rPr>
            </a:br>
            <a:r>
              <a:rPr lang="en-US" sz="6000" b="1" dirty="0">
                <a:latin typeface="+mn-lt"/>
              </a:rPr>
              <a:t> </a:t>
            </a:r>
            <a:r>
              <a:rPr lang="en-US" sz="4800" b="1" dirty="0">
                <a:latin typeface="+mn-lt"/>
              </a:rPr>
              <a:t>- Proverbs 21:20 NIV </a:t>
            </a:r>
            <a:br>
              <a:rPr lang="en-US" sz="6000" b="1" dirty="0">
                <a:latin typeface="+mn-lt"/>
              </a:rPr>
            </a:br>
            <a:endParaRPr lang="en-US" sz="6000" b="1" dirty="0">
              <a:latin typeface="+mn-lt"/>
            </a:endParaRPr>
          </a:p>
        </p:txBody>
      </p:sp>
      <p:pic>
        <p:nvPicPr>
          <p:cNvPr id="32770" name="Picture 2" descr="white house under blue sk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4428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30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2766218"/>
            <a:ext cx="6248400" cy="1325563"/>
          </a:xfrm>
        </p:spPr>
        <p:txBody>
          <a:bodyPr>
            <a:noAutofit/>
          </a:bodyPr>
          <a:lstStyle/>
          <a:p>
            <a:r>
              <a:rPr lang="en-US" sz="6000" b="1" dirty="0"/>
              <a:t>Personal finance is </a:t>
            </a:r>
            <a:r>
              <a:rPr lang="en-US" sz="6000" b="1" dirty="0">
                <a:solidFill>
                  <a:srgbClr val="00B0F0"/>
                </a:solidFill>
              </a:rPr>
              <a:t>80% </a:t>
            </a:r>
            <a:r>
              <a:rPr lang="en-US" sz="6000" b="1" dirty="0"/>
              <a:t>behavior and </a:t>
            </a:r>
            <a:r>
              <a:rPr lang="en-US" sz="6000" b="1" dirty="0">
                <a:solidFill>
                  <a:srgbClr val="00B0F0"/>
                </a:solidFill>
              </a:rPr>
              <a:t>20% </a:t>
            </a:r>
            <a:r>
              <a:rPr lang="en-US" sz="6000" b="1" dirty="0"/>
              <a:t>head knowledge.</a:t>
            </a:r>
            <a:endParaRPr lang="en-US" sz="6000" b="1" dirty="0">
              <a:latin typeface="+mn-lt"/>
            </a:endParaRPr>
          </a:p>
        </p:txBody>
      </p:sp>
      <p:pic>
        <p:nvPicPr>
          <p:cNvPr id="32770" name="Picture 2" descr="white house under blue sk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4428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895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6324600" cy="1325563"/>
          </a:xfrm>
        </p:spPr>
        <p:txBody>
          <a:bodyPr>
            <a:noAutofit/>
          </a:bodyPr>
          <a:lstStyle/>
          <a:p>
            <a:r>
              <a:rPr lang="en-US" sz="8000" b="1" dirty="0">
                <a:solidFill>
                  <a:srgbClr val="00B0F0"/>
                </a:solidFill>
              </a:rPr>
              <a:t>Avoid</a:t>
            </a:r>
            <a:r>
              <a:rPr lang="en-US" sz="8000" b="1" dirty="0"/>
              <a:t> all get rich gimmicks. </a:t>
            </a:r>
            <a:br>
              <a:rPr lang="en-US" sz="8000" b="1" dirty="0"/>
            </a:br>
            <a:endParaRPr lang="en-US" sz="8000" b="1" dirty="0"/>
          </a:p>
        </p:txBody>
      </p:sp>
      <p:pic>
        <p:nvPicPr>
          <p:cNvPr id="33794" name="Picture 2" descr="https://images.unsplash.com/photo-1579240637470-e029acf584a9?ixlib=rb-1.2.1&amp;ixid=eyJhcHBfaWQiOjEyMDd9&amp;auto=format&amp;fit=crop&amp;w=1000&amp;q=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47215" y="0"/>
            <a:ext cx="51447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32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6400800" cy="1325563"/>
          </a:xfrm>
        </p:spPr>
        <p:txBody>
          <a:bodyPr>
            <a:noAutofit/>
          </a:bodyPr>
          <a:lstStyle/>
          <a:p>
            <a:r>
              <a:rPr lang="en-US" sz="5400" b="1" dirty="0">
                <a:latin typeface="+mn-lt"/>
              </a:rPr>
              <a:t>Wealth gained hastily</a:t>
            </a:r>
            <a:r>
              <a:rPr lang="en-US" sz="5400" b="1" baseline="30000" dirty="0">
                <a:latin typeface="+mn-lt"/>
              </a:rPr>
              <a:t> </a:t>
            </a:r>
            <a:r>
              <a:rPr lang="en-US" sz="5400" b="1" dirty="0">
                <a:latin typeface="+mn-lt"/>
              </a:rPr>
              <a:t>will dwindle, but whoever gathers little by little will increase it. </a:t>
            </a:r>
            <a:br>
              <a:rPr lang="en-US" sz="5400" b="1" dirty="0">
                <a:latin typeface="+mn-lt"/>
              </a:rPr>
            </a:br>
            <a:r>
              <a:rPr lang="en-US" sz="5400" b="1" dirty="0">
                <a:latin typeface="+mn-lt"/>
              </a:rPr>
              <a:t>- Proverbs 13:11 ESV </a:t>
            </a:r>
          </a:p>
        </p:txBody>
      </p:sp>
      <p:pic>
        <p:nvPicPr>
          <p:cNvPr id="33794" name="Picture 2" descr="https://images.unsplash.com/photo-1579240637470-e029acf584a9?ixlib=rb-1.2.1&amp;ixid=eyJhcHBfaWQiOjEyMDd9&amp;auto=format&amp;fit=crop&amp;w=1000&amp;q=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47215" y="0"/>
            <a:ext cx="51447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642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752600"/>
            <a:ext cx="6248400" cy="1325563"/>
          </a:xfrm>
        </p:spPr>
        <p:txBody>
          <a:bodyPr>
            <a:noAutofit/>
          </a:bodyPr>
          <a:lstStyle/>
          <a:p>
            <a:r>
              <a:rPr lang="en-US" sz="8000" b="1" dirty="0">
                <a:solidFill>
                  <a:srgbClr val="00B0F0"/>
                </a:solidFill>
                <a:latin typeface="+mn-lt"/>
              </a:rPr>
              <a:t>Think</a:t>
            </a:r>
            <a:r>
              <a:rPr lang="en-US" sz="8000" b="1" dirty="0">
                <a:latin typeface="+mn-lt"/>
              </a:rPr>
              <a:t> before you spend.</a:t>
            </a:r>
            <a:endParaRPr lang="en-US" sz="8000" dirty="0">
              <a:latin typeface="+mn-lt"/>
            </a:endParaRPr>
          </a:p>
        </p:txBody>
      </p:sp>
      <p:pic>
        <p:nvPicPr>
          <p:cNvPr id="35842" name="Picture 2" descr="time lapse photography of several burning US dollar banknot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12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ilver round coin on white ceramic pig coin 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72400" y="304800"/>
            <a:ext cx="4114800" cy="2862322"/>
          </a:xfrm>
          <a:prstGeom prst="rect">
            <a:avLst/>
          </a:prstGeom>
          <a:noFill/>
        </p:spPr>
        <p:txBody>
          <a:bodyPr wrap="square" rtlCol="0">
            <a:spAutoFit/>
          </a:bodyPr>
          <a:lstStyle/>
          <a:p>
            <a:pPr algn="ctr"/>
            <a:r>
              <a:rPr lang="en-US" sz="6000" b="1" dirty="0">
                <a:latin typeface="+mn-lt"/>
              </a:rPr>
              <a:t>Save </a:t>
            </a:r>
            <a:r>
              <a:rPr lang="en-US" sz="6000" b="1" dirty="0">
                <a:solidFill>
                  <a:srgbClr val="00B0F0"/>
                </a:solidFill>
                <a:latin typeface="+mn-lt"/>
              </a:rPr>
              <a:t>money</a:t>
            </a:r>
            <a:r>
              <a:rPr lang="en-US" sz="6000" b="1" dirty="0">
                <a:latin typeface="+mn-lt"/>
              </a:rPr>
              <a:t> like you mean it.</a:t>
            </a:r>
            <a:r>
              <a:rPr lang="en-US" sz="6000" dirty="0">
                <a:latin typeface="+mn-lt"/>
              </a:rPr>
              <a:t> </a:t>
            </a:r>
          </a:p>
        </p:txBody>
      </p:sp>
    </p:spTree>
    <p:extLst>
      <p:ext uri="{BB962C8B-B14F-4D97-AF65-F5344CB8AC3E}">
        <p14:creationId xmlns:p14="http://schemas.microsoft.com/office/powerpoint/2010/main" val="60922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514600"/>
            <a:ext cx="6172200" cy="1325563"/>
          </a:xfrm>
        </p:spPr>
        <p:txBody>
          <a:bodyPr>
            <a:noAutofit/>
          </a:bodyPr>
          <a:lstStyle/>
          <a:p>
            <a:r>
              <a:rPr lang="en-US" sz="6600" b="1" dirty="0">
                <a:latin typeface="+mn-lt"/>
              </a:rPr>
              <a:t>What money does is </a:t>
            </a:r>
            <a:r>
              <a:rPr lang="en-US" sz="6600" b="1" dirty="0">
                <a:solidFill>
                  <a:srgbClr val="0070C0"/>
                </a:solidFill>
                <a:latin typeface="+mn-lt"/>
              </a:rPr>
              <a:t>reflect</a:t>
            </a:r>
            <a:r>
              <a:rPr lang="en-US" sz="6600" b="1" dirty="0">
                <a:latin typeface="+mn-lt"/>
              </a:rPr>
              <a:t> or </a:t>
            </a:r>
            <a:r>
              <a:rPr lang="en-US" sz="6600" b="1" dirty="0">
                <a:solidFill>
                  <a:srgbClr val="0070C0"/>
                </a:solidFill>
                <a:latin typeface="+mn-lt"/>
              </a:rPr>
              <a:t>magnify</a:t>
            </a:r>
            <a:r>
              <a:rPr lang="en-US" sz="6600" b="1" dirty="0">
                <a:latin typeface="+mn-lt"/>
              </a:rPr>
              <a:t> the kind of person you already are. </a:t>
            </a:r>
          </a:p>
        </p:txBody>
      </p:sp>
      <p:pic>
        <p:nvPicPr>
          <p:cNvPr id="4098" name="Picture 2" descr="Selective Focus Photo of Magnifying Glas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042"/>
            <a:ext cx="4648200" cy="697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18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188" y="1731264"/>
            <a:ext cx="5547038" cy="764288"/>
          </a:xfrm>
        </p:spPr>
        <p:txBody>
          <a:bodyPr>
            <a:normAutofit/>
          </a:bodyPr>
          <a:lstStyle/>
          <a:p>
            <a:endParaRPr lang="en-US"/>
          </a:p>
        </p:txBody>
      </p:sp>
      <p:sp>
        <p:nvSpPr>
          <p:cNvPr id="3" name="Content Placeholder 2"/>
          <p:cNvSpPr>
            <a:spLocks noGrp="1"/>
          </p:cNvSpPr>
          <p:nvPr>
            <p:ph idx="1"/>
          </p:nvPr>
        </p:nvSpPr>
        <p:spPr>
          <a:xfrm>
            <a:off x="342898" y="1804248"/>
            <a:ext cx="5867401" cy="4351338"/>
          </a:xfrm>
        </p:spPr>
        <p:txBody>
          <a:bodyPr>
            <a:noAutofit/>
          </a:bodyPr>
          <a:lstStyle/>
          <a:p>
            <a:pPr marL="0" indent="0">
              <a:buNone/>
            </a:pPr>
            <a:r>
              <a:rPr lang="en-US" sz="6000" b="1" dirty="0">
                <a:latin typeface="+mj-lt"/>
              </a:rPr>
              <a:t>In all labor, there is profit, But idle chatter </a:t>
            </a:r>
            <a:r>
              <a:rPr lang="en-US" sz="6000" b="1" i="1" dirty="0">
                <a:latin typeface="+mj-lt"/>
              </a:rPr>
              <a:t>leads</a:t>
            </a:r>
            <a:r>
              <a:rPr lang="en-US" sz="6000" b="1" dirty="0">
                <a:latin typeface="+mj-lt"/>
              </a:rPr>
              <a:t> only to poverty. </a:t>
            </a:r>
          </a:p>
          <a:p>
            <a:pPr marL="0" indent="0">
              <a:buNone/>
            </a:pPr>
            <a:r>
              <a:rPr lang="en-US" sz="4800" b="1" dirty="0">
                <a:latin typeface="+mj-lt"/>
              </a:rPr>
              <a:t>- Proverbs 14:23 NKJV</a:t>
            </a:r>
          </a:p>
          <a:p>
            <a:endParaRPr lang="en-US" sz="6000" b="1" dirty="0">
              <a:latin typeface="+mj-lt"/>
            </a:endParaRPr>
          </a:p>
        </p:txBody>
      </p:sp>
      <p:pic>
        <p:nvPicPr>
          <p:cNvPr id="2050" name="Picture 2" descr="difficult roads lead to beautiful destinations desk de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26976"/>
            <a:ext cx="5638800" cy="6884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304800"/>
            <a:ext cx="6553201" cy="1200329"/>
          </a:xfrm>
          <a:prstGeom prst="rect">
            <a:avLst/>
          </a:prstGeom>
          <a:noFill/>
        </p:spPr>
        <p:txBody>
          <a:bodyPr wrap="square" rtlCol="0">
            <a:spAutoFit/>
          </a:bodyPr>
          <a:lstStyle/>
          <a:p>
            <a:pPr algn="ctr"/>
            <a:r>
              <a:rPr lang="en-US" sz="7200" b="1" dirty="0">
                <a:latin typeface="+mn-lt"/>
              </a:rPr>
              <a:t>Work hard</a:t>
            </a:r>
            <a:endParaRPr lang="en-US" sz="7200" dirty="0">
              <a:latin typeface="+mn-lt"/>
            </a:endParaRPr>
          </a:p>
        </p:txBody>
      </p:sp>
    </p:spTree>
    <p:extLst>
      <p:ext uri="{BB962C8B-B14F-4D97-AF65-F5344CB8AC3E}">
        <p14:creationId xmlns:p14="http://schemas.microsoft.com/office/powerpoint/2010/main" val="228793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188" y="1731264"/>
            <a:ext cx="5547038" cy="764288"/>
          </a:xfrm>
        </p:spPr>
        <p:txBody>
          <a:bodyPr>
            <a:normAutofit/>
          </a:bodyPr>
          <a:lstStyle/>
          <a:p>
            <a:endParaRPr lang="en-US"/>
          </a:p>
        </p:txBody>
      </p:sp>
      <p:sp>
        <p:nvSpPr>
          <p:cNvPr id="3" name="Content Placeholder 2"/>
          <p:cNvSpPr>
            <a:spLocks noGrp="1"/>
          </p:cNvSpPr>
          <p:nvPr>
            <p:ph idx="1"/>
          </p:nvPr>
        </p:nvSpPr>
        <p:spPr>
          <a:xfrm>
            <a:off x="533400" y="990600"/>
            <a:ext cx="5867401" cy="4351338"/>
          </a:xfrm>
        </p:spPr>
        <p:txBody>
          <a:bodyPr>
            <a:noAutofit/>
          </a:bodyPr>
          <a:lstStyle/>
          <a:p>
            <a:pPr marL="0" indent="0">
              <a:buNone/>
            </a:pPr>
            <a:r>
              <a:rPr lang="en-US" sz="4800" b="1" dirty="0">
                <a:latin typeface="+mj-lt"/>
              </a:rPr>
              <a:t>Whoever works his land will have plenty of bread, but he who follows worthless pursuits will have plenty of poverty.        - Proverbs 28:19 ESV</a:t>
            </a:r>
          </a:p>
        </p:txBody>
      </p:sp>
      <p:pic>
        <p:nvPicPr>
          <p:cNvPr id="2050" name="Picture 2" descr="difficult roads lead to beautiful destinations desk de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26976"/>
            <a:ext cx="5638800" cy="688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437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755332"/>
            <a:ext cx="6705600" cy="1325563"/>
          </a:xfrm>
        </p:spPr>
        <p:txBody>
          <a:bodyPr>
            <a:noAutofit/>
          </a:bodyPr>
          <a:lstStyle/>
          <a:p>
            <a:r>
              <a:rPr lang="en-US" sz="7200" b="1" dirty="0">
                <a:latin typeface="+mn-lt"/>
              </a:rPr>
              <a:t>5. Live a </a:t>
            </a:r>
            <a:r>
              <a:rPr lang="en-US" sz="7200" b="1" dirty="0">
                <a:solidFill>
                  <a:srgbClr val="00B0F0"/>
                </a:solidFill>
                <a:latin typeface="+mn-lt"/>
              </a:rPr>
              <a:t>generous life</a:t>
            </a:r>
            <a:r>
              <a:rPr lang="en-US" sz="7200" b="1" dirty="0">
                <a:latin typeface="+mn-lt"/>
              </a:rPr>
              <a:t> and change your family tree.   </a:t>
            </a:r>
            <a:br>
              <a:rPr lang="en-US" sz="7200" b="1" dirty="0">
                <a:latin typeface="+mn-lt"/>
              </a:rPr>
            </a:br>
            <a:endParaRPr lang="en-US" sz="7200" b="1" dirty="0">
              <a:latin typeface="+mn-lt"/>
            </a:endParaRPr>
          </a:p>
        </p:txBody>
      </p:sp>
      <p:pic>
        <p:nvPicPr>
          <p:cNvPr id="3074" name="Picture 2" descr="brown framed eyeglasses on white printer pap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1771"/>
            <a:ext cx="4586514" cy="687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59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Boy Rising Up His Hand Wearing Black Cap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344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314" y="762000"/>
            <a:ext cx="4800600" cy="4154984"/>
          </a:xfrm>
          <a:prstGeom prst="rect">
            <a:avLst/>
          </a:prstGeom>
          <a:noFill/>
        </p:spPr>
        <p:txBody>
          <a:bodyPr wrap="square" rtlCol="0">
            <a:spAutoFit/>
          </a:bodyPr>
          <a:lstStyle/>
          <a:p>
            <a:r>
              <a:rPr lang="en-US" sz="4400" b="1" dirty="0">
                <a:latin typeface="+mn-lt"/>
              </a:rPr>
              <a:t>A good </a:t>
            </a:r>
            <a:r>
              <a:rPr lang="en-US" sz="4400" b="1" i="1" dirty="0">
                <a:latin typeface="+mn-lt"/>
              </a:rPr>
              <a:t>man</a:t>
            </a:r>
            <a:r>
              <a:rPr lang="en-US" sz="4400" b="1" dirty="0">
                <a:latin typeface="+mn-lt"/>
              </a:rPr>
              <a:t> leaves an inheritance to his children’s children… Proverbs 13:22 NKJV</a:t>
            </a:r>
          </a:p>
          <a:p>
            <a:endParaRPr lang="en-US" sz="4400" b="1" dirty="0">
              <a:latin typeface="+mn-lt"/>
            </a:endParaRPr>
          </a:p>
        </p:txBody>
      </p:sp>
    </p:spTree>
    <p:extLst>
      <p:ext uri="{BB962C8B-B14F-4D97-AF65-F5344CB8AC3E}">
        <p14:creationId xmlns:p14="http://schemas.microsoft.com/office/powerpoint/2010/main" val="21040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3048000"/>
            <a:ext cx="6400800" cy="1325563"/>
          </a:xfrm>
        </p:spPr>
        <p:txBody>
          <a:bodyPr>
            <a:noAutofit/>
          </a:bodyPr>
          <a:lstStyle/>
          <a:p>
            <a:r>
              <a:rPr lang="en-US" sz="4800" b="1" dirty="0">
                <a:latin typeface="+mn-lt"/>
              </a:rPr>
              <a:t>I never would have been able to tithe the first million dollars I ever made if I had not tithed my first salary, which was $1.50 per week.</a:t>
            </a:r>
            <a:br>
              <a:rPr lang="en-US" sz="4800" b="1" dirty="0">
                <a:latin typeface="+mn-lt"/>
              </a:rPr>
            </a:br>
            <a:r>
              <a:rPr lang="en-US" sz="4800" b="1" dirty="0">
                <a:latin typeface="+mn-lt"/>
              </a:rPr>
              <a:t>- John D. Rockefeller </a:t>
            </a:r>
            <a:br>
              <a:rPr lang="en-US" sz="4800" b="1" dirty="0">
                <a:latin typeface="+mn-lt"/>
              </a:rPr>
            </a:br>
            <a:endParaRPr lang="en-US" sz="4800" b="1" dirty="0">
              <a:latin typeface="+mn-lt"/>
            </a:endParaRPr>
          </a:p>
        </p:txBody>
      </p:sp>
      <p:pic>
        <p:nvPicPr>
          <p:cNvPr id="6146" name="Picture 2" descr="aisle, altar, arch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85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Boy Wearing Green Crew-neck Shirt Jumping from Black Stone on Seasho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27214"/>
            <a:ext cx="12192001" cy="688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2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019800" cy="1325563"/>
          </a:xfrm>
        </p:spPr>
        <p:txBody>
          <a:bodyPr/>
          <a:lstStyle/>
          <a:p>
            <a:endParaRPr lang="en-US" dirty="0"/>
          </a:p>
        </p:txBody>
      </p:sp>
      <p:pic>
        <p:nvPicPr>
          <p:cNvPr id="8196" name="Picture 4" descr="two person standing on gray tile pav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4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Photo of a Man Carrying His Partn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0"/>
            <a:ext cx="12344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57900" y="838200"/>
            <a:ext cx="6019800" cy="5632311"/>
          </a:xfrm>
          <a:prstGeom prst="rect">
            <a:avLst/>
          </a:prstGeom>
          <a:solidFill>
            <a:schemeClr val="bg1">
              <a:alpha val="27000"/>
            </a:schemeClr>
          </a:solidFill>
        </p:spPr>
        <p:txBody>
          <a:bodyPr wrap="square" rtlCol="0">
            <a:spAutoFit/>
          </a:bodyPr>
          <a:lstStyle/>
          <a:p>
            <a:r>
              <a:rPr lang="en-US" sz="6000" b="1" dirty="0">
                <a:solidFill>
                  <a:schemeClr val="bg1"/>
                </a:solidFill>
                <a:latin typeface="+mn-lt"/>
              </a:rPr>
              <a:t>The goal of saving, investing, and financial freedom should never be to </a:t>
            </a:r>
            <a:r>
              <a:rPr lang="en-US" sz="6000" b="1" dirty="0">
                <a:solidFill>
                  <a:srgbClr val="FFFF00"/>
                </a:solidFill>
                <a:latin typeface="+mn-lt"/>
              </a:rPr>
              <a:t>impress</a:t>
            </a:r>
            <a:r>
              <a:rPr lang="en-US" sz="6000" b="1" dirty="0">
                <a:solidFill>
                  <a:schemeClr val="bg1"/>
                </a:solidFill>
                <a:latin typeface="+mn-lt"/>
              </a:rPr>
              <a:t> people. </a:t>
            </a:r>
          </a:p>
        </p:txBody>
      </p:sp>
    </p:spTree>
    <p:extLst>
      <p:ext uri="{BB962C8B-B14F-4D97-AF65-F5344CB8AC3E}">
        <p14:creationId xmlns:p14="http://schemas.microsoft.com/office/powerpoint/2010/main" val="146038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66218"/>
            <a:ext cx="6324600" cy="1325563"/>
          </a:xfrm>
        </p:spPr>
        <p:txBody>
          <a:bodyPr>
            <a:noAutofit/>
          </a:bodyPr>
          <a:lstStyle/>
          <a:p>
            <a:r>
              <a:rPr lang="en-US" sz="6000" b="1" dirty="0">
                <a:latin typeface="+mn-lt"/>
              </a:rPr>
              <a:t>Couples in </a:t>
            </a:r>
            <a:r>
              <a:rPr lang="en-US" sz="6000" b="1" dirty="0">
                <a:solidFill>
                  <a:srgbClr val="00B0F0"/>
                </a:solidFill>
                <a:latin typeface="+mn-lt"/>
              </a:rPr>
              <a:t>healthy</a:t>
            </a:r>
            <a:r>
              <a:rPr lang="en-US" sz="6000" b="1" dirty="0">
                <a:latin typeface="+mn-lt"/>
              </a:rPr>
              <a:t> marriages are twice as likely to discuss money dreams together?</a:t>
            </a:r>
            <a:br>
              <a:rPr lang="en-US" sz="6000" b="1" dirty="0">
                <a:latin typeface="+mn-lt"/>
              </a:rPr>
            </a:br>
            <a:endParaRPr lang="en-US" sz="6000" b="1" dirty="0">
              <a:latin typeface="+mn-lt"/>
            </a:endParaRPr>
          </a:p>
        </p:txBody>
      </p:sp>
      <p:pic>
        <p:nvPicPr>
          <p:cNvPr id="10242" name="Picture 2" descr="shallow focus photo of man and woman holding han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97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72" name="Picture 8" descr="live a life make jealous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8100"/>
            <a:ext cx="12192000" cy="689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41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66218"/>
            <a:ext cx="6781800" cy="1325563"/>
          </a:xfrm>
        </p:spPr>
        <p:txBody>
          <a:bodyPr>
            <a:noAutofit/>
          </a:bodyPr>
          <a:lstStyle/>
          <a:p>
            <a:r>
              <a:rPr lang="en-US" sz="7200" b="1" dirty="0">
                <a:latin typeface="+mn-lt"/>
              </a:rPr>
              <a:t>If you want to win with money, you need to do these five things. </a:t>
            </a:r>
            <a:br>
              <a:rPr lang="en-US" sz="7200" b="1" dirty="0">
                <a:latin typeface="+mn-lt"/>
              </a:rPr>
            </a:br>
            <a:endParaRPr lang="en-US" sz="7200" b="1" dirty="0">
              <a:latin typeface="+mn-lt"/>
            </a:endParaRPr>
          </a:p>
        </p:txBody>
      </p:sp>
      <p:pic>
        <p:nvPicPr>
          <p:cNvPr id="5122" name="Picture 2" descr="Close-Up Photo of Black Ceramic Mu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43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Punch your fears in the Face poster in wall shel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0886"/>
            <a:ext cx="12192000" cy="686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49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let your dreams set sail quo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2658"/>
            <a:ext cx="12192000" cy="689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75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brown cha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00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3048000"/>
            <a:ext cx="7620000" cy="1325563"/>
          </a:xfrm>
        </p:spPr>
        <p:txBody>
          <a:bodyPr>
            <a:noAutofit/>
          </a:bodyPr>
          <a:lstStyle/>
          <a:p>
            <a:r>
              <a:rPr lang="en-US" sz="4800" b="1" dirty="0">
                <a:latin typeface="+mn-lt"/>
              </a:rPr>
              <a:t>I call heaven and earth as witnesses today against you </a:t>
            </a:r>
            <a:r>
              <a:rPr lang="en-US" sz="4800" b="1" i="1" dirty="0">
                <a:latin typeface="+mn-lt"/>
              </a:rPr>
              <a:t>that</a:t>
            </a:r>
            <a:r>
              <a:rPr lang="en-US" sz="4800" b="1" dirty="0">
                <a:latin typeface="+mn-lt"/>
              </a:rPr>
              <a:t> I have set before you life and death, blessing and cursing; therefore choose life, that both you and your descendants may live. </a:t>
            </a:r>
            <a:br>
              <a:rPr lang="en-US" sz="4800" b="1" dirty="0">
                <a:latin typeface="+mn-lt"/>
              </a:rPr>
            </a:br>
            <a:r>
              <a:rPr lang="en-US" sz="4800" b="1" dirty="0">
                <a:latin typeface="+mn-lt"/>
              </a:rPr>
              <a:t>- Deuteronomy 30:19 NKJV</a:t>
            </a:r>
            <a:br>
              <a:rPr lang="en-US" sz="4800" b="1" dirty="0">
                <a:latin typeface="+mn-lt"/>
              </a:rPr>
            </a:br>
            <a:endParaRPr lang="en-US" sz="4800" b="1" dirty="0">
              <a:latin typeface="+mn-lt"/>
            </a:endParaRPr>
          </a:p>
        </p:txBody>
      </p:sp>
      <p:pic>
        <p:nvPicPr>
          <p:cNvPr id="15362" name="Picture 2" descr="Love Your Life Clipboard Decor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3886200" cy="690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5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24200"/>
            <a:ext cx="6781800" cy="1325563"/>
          </a:xfrm>
        </p:spPr>
        <p:txBody>
          <a:bodyPr>
            <a:noAutofit/>
          </a:bodyPr>
          <a:lstStyle/>
          <a:p>
            <a:r>
              <a:rPr lang="en-US" sz="8000" b="1" dirty="0">
                <a:latin typeface="+mn-lt"/>
              </a:rPr>
              <a:t>1. Know that God </a:t>
            </a:r>
            <a:r>
              <a:rPr lang="en-US" sz="8000" b="1" dirty="0">
                <a:solidFill>
                  <a:srgbClr val="0070C0"/>
                </a:solidFill>
                <a:latin typeface="+mn-lt"/>
              </a:rPr>
              <a:t>owns everything</a:t>
            </a:r>
            <a:r>
              <a:rPr lang="en-US" sz="8000" b="1" dirty="0">
                <a:latin typeface="+mn-lt"/>
              </a:rPr>
              <a:t>. </a:t>
            </a:r>
            <a:br>
              <a:rPr lang="en-US" sz="8000" dirty="0">
                <a:latin typeface="+mn-lt"/>
              </a:rPr>
            </a:br>
            <a:br>
              <a:rPr lang="en-US" sz="8000" b="1" dirty="0">
                <a:latin typeface="+mn-lt"/>
              </a:rPr>
            </a:br>
            <a:endParaRPr lang="en-US" sz="8000" b="1" dirty="0">
              <a:latin typeface="+mn-lt"/>
            </a:endParaRPr>
          </a:p>
        </p:txBody>
      </p:sp>
      <p:pic>
        <p:nvPicPr>
          <p:cNvPr id="5122" name="Picture 2" descr="Close-Up Photo of Black Ceramic Mu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71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766218"/>
            <a:ext cx="6553200" cy="1325563"/>
          </a:xfrm>
        </p:spPr>
        <p:txBody>
          <a:bodyPr>
            <a:noAutofit/>
          </a:bodyPr>
          <a:lstStyle/>
          <a:p>
            <a:r>
              <a:rPr lang="en-US" sz="5500" b="1" dirty="0">
                <a:latin typeface="+mn-lt"/>
              </a:rPr>
              <a:t>The silver </a:t>
            </a:r>
            <a:r>
              <a:rPr lang="en-US" sz="5500" b="1" i="1" dirty="0">
                <a:latin typeface="+mn-lt"/>
              </a:rPr>
              <a:t>is</a:t>
            </a:r>
            <a:r>
              <a:rPr lang="en-US" sz="5500" b="1" dirty="0">
                <a:latin typeface="+mn-lt"/>
              </a:rPr>
              <a:t> Mine, and the gold </a:t>
            </a:r>
            <a:r>
              <a:rPr lang="en-US" sz="5500" b="1" i="1" dirty="0">
                <a:latin typeface="+mn-lt"/>
              </a:rPr>
              <a:t>is</a:t>
            </a:r>
            <a:r>
              <a:rPr lang="en-US" sz="5500" b="1" dirty="0">
                <a:latin typeface="+mn-lt"/>
              </a:rPr>
              <a:t> Mine,’ says the </a:t>
            </a:r>
            <a:r>
              <a:rPr lang="en-US" sz="5500" b="1" cap="small" dirty="0">
                <a:latin typeface="+mn-lt"/>
              </a:rPr>
              <a:t>Lord</a:t>
            </a:r>
            <a:r>
              <a:rPr lang="en-US" sz="5500" b="1" dirty="0">
                <a:latin typeface="+mn-lt"/>
              </a:rPr>
              <a:t> of hosts.</a:t>
            </a:r>
            <a:br>
              <a:rPr lang="en-US" sz="5500" b="1" dirty="0">
                <a:latin typeface="+mn-lt"/>
              </a:rPr>
            </a:br>
            <a:r>
              <a:rPr lang="en-US" sz="5500" b="1" dirty="0">
                <a:latin typeface="+mn-lt"/>
              </a:rPr>
              <a:t>- Haggai 2:8 NKJV </a:t>
            </a:r>
            <a:br>
              <a:rPr lang="en-US" sz="5500" b="1" dirty="0">
                <a:latin typeface="+mn-lt"/>
              </a:rPr>
            </a:br>
            <a:endParaRPr lang="en-US" sz="5500" b="1" dirty="0">
              <a:latin typeface="+mn-lt"/>
            </a:endParaRPr>
          </a:p>
        </p:txBody>
      </p:sp>
      <p:pic>
        <p:nvPicPr>
          <p:cNvPr id="6146" name="Picture 2" descr="assorted coin lot in clear glass ja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1486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48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4495799" cy="1325563"/>
          </a:xfrm>
        </p:spPr>
        <p:txBody>
          <a:bodyPr>
            <a:noAutofit/>
          </a:bodyPr>
          <a:lstStyle/>
          <a:p>
            <a:pPr algn="ctr"/>
            <a:r>
              <a:rPr lang="en-US" sz="4800" b="1" dirty="0">
                <a:latin typeface="+mn-lt"/>
              </a:rPr>
              <a:t>The earth </a:t>
            </a:r>
            <a:r>
              <a:rPr lang="en-US" sz="4800" b="1" i="1" dirty="0">
                <a:latin typeface="+mn-lt"/>
              </a:rPr>
              <a:t>is</a:t>
            </a:r>
            <a:r>
              <a:rPr lang="en-US" sz="4800" b="1" dirty="0">
                <a:latin typeface="+mn-lt"/>
              </a:rPr>
              <a:t> the </a:t>
            </a:r>
            <a:r>
              <a:rPr lang="en-US" sz="4800" b="1" cap="small" dirty="0">
                <a:latin typeface="+mn-lt"/>
              </a:rPr>
              <a:t>Lord</a:t>
            </a:r>
            <a:r>
              <a:rPr lang="en-US" sz="4800" b="1" dirty="0">
                <a:latin typeface="+mn-lt"/>
              </a:rPr>
              <a:t>’s, and all its fullness, The world and those who dwell therein.  </a:t>
            </a:r>
            <a:br>
              <a:rPr lang="en-US" sz="4800" b="1" dirty="0">
                <a:latin typeface="+mn-lt"/>
              </a:rPr>
            </a:br>
            <a:r>
              <a:rPr lang="en-US" sz="4800" b="1" dirty="0">
                <a:latin typeface="+mn-lt"/>
              </a:rPr>
              <a:t>-</a:t>
            </a:r>
            <a:r>
              <a:rPr lang="en-US" sz="3600" b="1" dirty="0">
                <a:latin typeface="+mn-lt"/>
              </a:rPr>
              <a:t>Psalms 24:1 NKJV</a:t>
            </a:r>
            <a:br>
              <a:rPr lang="en-US" sz="4800" b="1" dirty="0">
                <a:latin typeface="+mn-lt"/>
              </a:rPr>
            </a:br>
            <a:endParaRPr lang="en-US" sz="4800" b="1" dirty="0">
              <a:latin typeface="+mn-lt"/>
            </a:endParaRPr>
          </a:p>
        </p:txBody>
      </p:sp>
      <p:pic>
        <p:nvPicPr>
          <p:cNvPr id="8194" name="Picture 2" descr="Earth Illustr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86401" y="-8022"/>
            <a:ext cx="6705600" cy="687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76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Until debt tear us apart printed red brick wall at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53" y="0"/>
            <a:ext cx="1221205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0200" y="2286000"/>
            <a:ext cx="8686800" cy="2585323"/>
          </a:xfrm>
          <a:prstGeom prst="rect">
            <a:avLst/>
          </a:prstGeom>
          <a:solidFill>
            <a:schemeClr val="bg1">
              <a:alpha val="37000"/>
            </a:schemeClr>
          </a:solidFill>
        </p:spPr>
        <p:txBody>
          <a:bodyPr wrap="square" rtlCol="0">
            <a:spAutoFit/>
          </a:bodyPr>
          <a:lstStyle/>
          <a:p>
            <a:pPr algn="ctr"/>
            <a:r>
              <a:rPr lang="en-US" sz="5400" b="1" dirty="0">
                <a:solidFill>
                  <a:srgbClr val="FFFF00"/>
                </a:solidFill>
                <a:latin typeface="+mn-lt"/>
              </a:rPr>
              <a:t>Seven</a:t>
            </a:r>
            <a:r>
              <a:rPr lang="en-US" sz="5400" b="1" dirty="0">
                <a:latin typeface="+mn-lt"/>
              </a:rPr>
              <a:t> out of </a:t>
            </a:r>
            <a:r>
              <a:rPr lang="en-US" sz="5400" b="1" dirty="0">
                <a:solidFill>
                  <a:srgbClr val="FFFF00"/>
                </a:solidFill>
                <a:latin typeface="+mn-lt"/>
              </a:rPr>
              <a:t>ten</a:t>
            </a:r>
            <a:r>
              <a:rPr lang="en-US" sz="5400" b="1" dirty="0">
                <a:latin typeface="+mn-lt"/>
              </a:rPr>
              <a:t> Americans are living paycheck to paycheck.</a:t>
            </a:r>
          </a:p>
        </p:txBody>
      </p:sp>
    </p:spTree>
    <p:extLst>
      <p:ext uri="{BB962C8B-B14F-4D97-AF65-F5344CB8AC3E}">
        <p14:creationId xmlns:p14="http://schemas.microsoft.com/office/powerpoint/2010/main" val="357861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808080"/>
      </a:dk1>
      <a:lt1>
        <a:srgbClr val="FFFFFF"/>
      </a:lt1>
      <a:dk2>
        <a:srgbClr val="000000"/>
      </a:dk2>
      <a:lt2>
        <a:srgbClr val="000000"/>
      </a:lt2>
      <a:accent1>
        <a:srgbClr val="9A8C82"/>
      </a:accent1>
      <a:accent2>
        <a:srgbClr val="333399"/>
      </a:accent2>
      <a:accent3>
        <a:srgbClr val="AAAAAA"/>
      </a:accent3>
      <a:accent4>
        <a:srgbClr val="DADADA"/>
      </a:accent4>
      <a:accent5>
        <a:srgbClr val="CAC5C1"/>
      </a:accent5>
      <a:accent6>
        <a:srgbClr val="2D2D8A"/>
      </a:accent6>
      <a:hlink>
        <a:srgbClr val="009999"/>
      </a:hlink>
      <a:folHlink>
        <a:srgbClr val="99CC00"/>
      </a:folHlink>
    </a:clrScheme>
    <a:fontScheme name="Office Theme">
      <a:majorFont>
        <a:latin typeface="Georgia"/>
        <a:ea typeface="ヒラギノ明朝 Pro W6"/>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9A8C82"/>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panose="020B0604020202020204" pitchFamily="34" charset="0"/>
            <a:ea typeface="ヒラギノ角ゴ Pro W3" pitchFamily="1" charset="-128"/>
            <a:sym typeface="Arial" panose="020B0604020202020204" pitchFamily="34" charset="0"/>
          </a:defRPr>
        </a:defPPr>
      </a:lstStyle>
    </a:spDef>
    <a:lnDef>
      <a:spPr bwMode="auto">
        <a:xfrm>
          <a:off x="0" y="0"/>
          <a:ext cx="1" cy="1"/>
        </a:xfrm>
        <a:custGeom>
          <a:avLst/>
          <a:gdLst/>
          <a:ahLst/>
          <a:cxnLst/>
          <a:rect l="0" t="0" r="0" b="0"/>
          <a:pathLst/>
        </a:custGeom>
        <a:solidFill>
          <a:srgbClr val="9A8C82"/>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panose="020B0604020202020204" pitchFamily="34" charset="0"/>
            <a:ea typeface="ヒラギノ角ゴ Pro W3" pitchFamily="1" charset="-128"/>
            <a:sym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
      <a:dk1>
        <a:srgbClr val="808080"/>
      </a:dk1>
      <a:lt1>
        <a:srgbClr val="FFFFFF"/>
      </a:lt1>
      <a:dk2>
        <a:srgbClr val="000000"/>
      </a:dk2>
      <a:lt2>
        <a:srgbClr val="000000"/>
      </a:lt2>
      <a:accent1>
        <a:srgbClr val="9A8C82"/>
      </a:accent1>
      <a:accent2>
        <a:srgbClr val="333399"/>
      </a:accent2>
      <a:accent3>
        <a:srgbClr val="AAAAAA"/>
      </a:accent3>
      <a:accent4>
        <a:srgbClr val="DADADA"/>
      </a:accent4>
      <a:accent5>
        <a:srgbClr val="CAC5C1"/>
      </a:accent5>
      <a:accent6>
        <a:srgbClr val="2D2D8A"/>
      </a:accent6>
      <a:hlink>
        <a:srgbClr val="009999"/>
      </a:hlink>
      <a:folHlink>
        <a:srgbClr val="99CC00"/>
      </a:folHlink>
    </a:clrScheme>
    <a:fontScheme name="Default Design">
      <a:majorFont>
        <a:latin typeface="Georgia"/>
        <a:ea typeface="ヒラギノ明朝 Pro W6"/>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9A8C82"/>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panose="020B0604020202020204" pitchFamily="34" charset="0"/>
            <a:ea typeface="ヒラギノ角ゴ Pro W3" pitchFamily="1" charset="-128"/>
            <a:sym typeface="Arial" panose="020B0604020202020204" pitchFamily="34" charset="0"/>
          </a:defRPr>
        </a:defPPr>
      </a:lstStyle>
    </a:spDef>
    <a:lnDef>
      <a:spPr bwMode="auto">
        <a:xfrm>
          <a:off x="0" y="0"/>
          <a:ext cx="1" cy="1"/>
        </a:xfrm>
        <a:custGeom>
          <a:avLst/>
          <a:gdLst/>
          <a:ahLst/>
          <a:cxnLst/>
          <a:rect l="0" t="0" r="0" b="0"/>
          <a:pathLst/>
        </a:custGeom>
        <a:solidFill>
          <a:srgbClr val="9A8C82"/>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Arial" panose="020B0604020202020204" pitchFamily="34" charset="0"/>
            <a:ea typeface="ヒラギノ角ゴ Pro W3" pitchFamily="1" charset="-128"/>
            <a:sym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4645</TotalTime>
  <Words>4413</Words>
  <Application>Microsoft Office PowerPoint</Application>
  <PresentationFormat>Widescreen</PresentationFormat>
  <Paragraphs>150</Paragraphs>
  <Slides>53</Slides>
  <Notes>53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53</vt:i4>
      </vt:variant>
    </vt:vector>
  </HeadingPairs>
  <TitlesOfParts>
    <vt:vector size="60" baseType="lpstr">
      <vt:lpstr>Arial</vt:lpstr>
      <vt:lpstr>Calibri</vt:lpstr>
      <vt:lpstr>Georgia</vt:lpstr>
      <vt:lpstr>Lucida Grande</vt:lpstr>
      <vt:lpstr>1_Office Theme</vt:lpstr>
      <vt:lpstr>Office Theme</vt:lpstr>
      <vt:lpstr>Default Design</vt:lpstr>
      <vt:lpstr>PowerPoint Presentation</vt:lpstr>
      <vt:lpstr>PowerPoint Presentation</vt:lpstr>
      <vt:lpstr>For the love of money is a root of all kinds of evil, for which some have strayed from the faith in their greediness, and pierced themselves through with many sorrows.  - 1 Timothy 6:10 NKJV </vt:lpstr>
      <vt:lpstr>What money does is reflect or magnify the kind of person you already are. </vt:lpstr>
      <vt:lpstr>If you want to win with money, you need to do these five things.  </vt:lpstr>
      <vt:lpstr>1. Know that God owns everything.   </vt:lpstr>
      <vt:lpstr>The silver is Mine, and the gold is Mine,’ says the Lord of hosts. - Haggai 2:8 NKJV  </vt:lpstr>
      <vt:lpstr>The earth is the Lord’s, and all its fullness, The world and those who dwell therein.   -Psalms 24:1 NKJV </vt:lpstr>
      <vt:lpstr>PowerPoint Presentation</vt:lpstr>
      <vt:lpstr>PowerPoint Presentation</vt:lpstr>
      <vt:lpstr>Financial insecurity also affects your mental health. </vt:lpstr>
      <vt:lpstr>Financial insecurity also affects your mental health.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rich rules over the poor, and the borrower is the slave of the lender.  - Proverbs 22:7 ESV </vt:lpstr>
      <vt:lpstr>The rich rules over the poor, and the borrower is the slave of the lender.  - Proverbs 22:7ESV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wise store up choice food and olive oil, but fools gulp theirs down.  - Proverbs 21:20 NIV  </vt:lpstr>
      <vt:lpstr>Personal finance is 80% behavior and 20% head knowledge.</vt:lpstr>
      <vt:lpstr>Avoid all get rich gimmicks.  </vt:lpstr>
      <vt:lpstr>Wealth gained hastily will dwindle, but whoever gathers little by little will increase it.  - Proverbs 13:11 ESV </vt:lpstr>
      <vt:lpstr>Think before you spend.</vt:lpstr>
      <vt:lpstr>PowerPoint Presentation</vt:lpstr>
      <vt:lpstr>PowerPoint Presentation</vt:lpstr>
      <vt:lpstr>PowerPoint Presentation</vt:lpstr>
      <vt:lpstr>5. Live a generous life and change your family tree.    </vt:lpstr>
      <vt:lpstr>PowerPoint Presentation</vt:lpstr>
      <vt:lpstr>I never would have been able to tithe the first million dollars I ever made if I had not tithed my first salary, which was $1.50 per week. - John D. Rockefeller  </vt:lpstr>
      <vt:lpstr>PowerPoint Presentation</vt:lpstr>
      <vt:lpstr>PowerPoint Presentation</vt:lpstr>
      <vt:lpstr>PowerPoint Presentation</vt:lpstr>
      <vt:lpstr>Couples in healthy marriages are twice as likely to discuss money dreams together? </vt:lpstr>
      <vt:lpstr>PowerPoint Presentation</vt:lpstr>
      <vt:lpstr>PowerPoint Presentation</vt:lpstr>
      <vt:lpstr>PowerPoint Presentation</vt:lpstr>
      <vt:lpstr>PowerPoint Presentation</vt:lpstr>
      <vt:lpstr>I call heaven and earth as witnesses today against you that I have set before you life and death, blessing and cursing; therefore choose life, that both you and your descendants may live.  - Deuteronomy 30:19 NKJV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Seminar</dc:title>
  <dc:creator>Heidi Baumgartner</dc:creator>
  <cp:lastModifiedBy>Tyler Long</cp:lastModifiedBy>
  <cp:revision>145</cp:revision>
  <dcterms:created xsi:type="dcterms:W3CDTF">2020-04-07T20:55:20Z</dcterms:created>
  <dcterms:modified xsi:type="dcterms:W3CDTF">2022-11-09T22:10:54Z</dcterms:modified>
</cp:coreProperties>
</file>