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 id="2147483674" r:id="rId2"/>
    <p:sldMasterId id="2147483710" r:id="rId3"/>
  </p:sldMasterIdLst>
  <p:notesMasterIdLst>
    <p:notesMasterId r:id="rId40"/>
  </p:notesMasterIdLst>
  <p:handoutMasterIdLst>
    <p:handoutMasterId r:id="rId41"/>
  </p:handoutMasterIdLst>
  <p:sldIdLst>
    <p:sldId id="328" r:id="rId4"/>
    <p:sldId id="370" r:id="rId5"/>
    <p:sldId id="267" r:id="rId6"/>
    <p:sldId id="339" r:id="rId7"/>
    <p:sldId id="340" r:id="rId8"/>
    <p:sldId id="341" r:id="rId9"/>
    <p:sldId id="342" r:id="rId10"/>
    <p:sldId id="343" r:id="rId11"/>
    <p:sldId id="379" r:id="rId12"/>
    <p:sldId id="344" r:id="rId13"/>
    <p:sldId id="346" r:id="rId14"/>
    <p:sldId id="347" r:id="rId15"/>
    <p:sldId id="345" r:id="rId16"/>
    <p:sldId id="348" r:id="rId17"/>
    <p:sldId id="369" r:id="rId18"/>
    <p:sldId id="349" r:id="rId19"/>
    <p:sldId id="350" r:id="rId20"/>
    <p:sldId id="351" r:id="rId21"/>
    <p:sldId id="352" r:id="rId22"/>
    <p:sldId id="353" r:id="rId23"/>
    <p:sldId id="335" r:id="rId24"/>
    <p:sldId id="355" r:id="rId25"/>
    <p:sldId id="356" r:id="rId26"/>
    <p:sldId id="357" r:id="rId27"/>
    <p:sldId id="354" r:id="rId28"/>
    <p:sldId id="360" r:id="rId29"/>
    <p:sldId id="336" r:id="rId30"/>
    <p:sldId id="361" r:id="rId31"/>
    <p:sldId id="362" r:id="rId32"/>
    <p:sldId id="363" r:id="rId33"/>
    <p:sldId id="364" r:id="rId34"/>
    <p:sldId id="365" r:id="rId35"/>
    <p:sldId id="366" r:id="rId36"/>
    <p:sldId id="367" r:id="rId37"/>
    <p:sldId id="368" r:id="rId38"/>
    <p:sldId id="317" r:id="rId39"/>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72148" autoAdjust="0"/>
  </p:normalViewPr>
  <p:slideViewPr>
    <p:cSldViewPr>
      <p:cViewPr varScale="1">
        <p:scale>
          <a:sx n="86" d="100"/>
          <a:sy n="86" d="100"/>
        </p:scale>
        <p:origin x="868" y="6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229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229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52D26A0-359D-44C7-9658-9F3998202796}" type="slidenum">
              <a:rPr lang="en-US" altLang="en-US"/>
              <a:pPr/>
              <a:t>‹#›</a:t>
            </a:fld>
            <a:endParaRPr lang="en-US" altLang="en-US"/>
          </a:p>
        </p:txBody>
      </p:sp>
    </p:spTree>
    <p:extLst>
      <p:ext uri="{BB962C8B-B14F-4D97-AF65-F5344CB8AC3E}">
        <p14:creationId xmlns:p14="http://schemas.microsoft.com/office/powerpoint/2010/main" val="3199138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EC3D2-16D9-42B4-B69E-DE8A6626FDE3}"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0B6F9-62A6-4BEC-A50C-F963E7BD5206}" type="slidenum">
              <a:rPr lang="en-US" smtClean="0"/>
              <a:t>‹#›</a:t>
            </a:fld>
            <a:endParaRPr lang="en-US"/>
          </a:p>
        </p:txBody>
      </p:sp>
    </p:spTree>
    <p:extLst>
      <p:ext uri="{BB962C8B-B14F-4D97-AF65-F5344CB8AC3E}">
        <p14:creationId xmlns:p14="http://schemas.microsoft.com/office/powerpoint/2010/main" val="755938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a:t>
            </a:fld>
            <a:endParaRPr lang="en-US"/>
          </a:p>
        </p:txBody>
      </p:sp>
    </p:spTree>
    <p:extLst>
      <p:ext uri="{BB962C8B-B14F-4D97-AF65-F5344CB8AC3E}">
        <p14:creationId xmlns:p14="http://schemas.microsoft.com/office/powerpoint/2010/main" val="1094936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yourself this question. Where do I want my life to be in 1 year? If you are married, what kind of marriage do you want to have in 1 year? What do you want your finances to look like in 1 year? What about your health, or spiritual life? What do you want these areas of your life to be like in 5 years, or 10 years? Here’s an</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dea – Write yourself a permission slip to make positive change in your life.</a:t>
            </a:r>
            <a:r>
              <a:rPr lang="en-US" sz="1200" kern="1200" baseline="0" dirty="0">
                <a:solidFill>
                  <a:schemeClr val="tx1"/>
                </a:solidFill>
                <a:effectLst/>
                <a:latin typeface="+mn-lt"/>
                <a:ea typeface="+mn-ea"/>
                <a:cs typeface="+mn-cs"/>
              </a:rPr>
              <a:t> People tend to overestimate what they will do in 1 year and underestimate what they will accomplish in 5 or 10 years.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10</a:t>
            </a:fld>
            <a:endParaRPr lang="en-US"/>
          </a:p>
        </p:txBody>
      </p:sp>
    </p:spTree>
    <p:extLst>
      <p:ext uri="{BB962C8B-B14F-4D97-AF65-F5344CB8AC3E}">
        <p14:creationId xmlns:p14="http://schemas.microsoft.com/office/powerpoint/2010/main" val="2493439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today’s fast-paced society, we want instant gratification. We make major life decisions like a microwave, quick and without much thought. (example of popcorn in microwave for 2 extra second. It gets burned. We get burned when we make quick rash decisions.) We see what we think is a good deal, and we move with haste. However, in order to make smart major life decisions we need to be like a crockpot, we let our thought simmer as we weigh the evidence. There is a tendency to move through the decision-making process too quickly, relying on bad information, reasons from emotion, or act on a fleeting impulse. In the real estate industry, the sense of regret is called buyer’s remorse.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214458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understand that not all decision making is the same. There is a difference between which socks you will wear and who you are going to marry. Slamming on your vehicle break peddle to prevent an accident is a decision that needs to be made very quickly. The decision to purchase a new home should take some time to process.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424300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it comes to life’s important decisions. </a:t>
            </a:r>
            <a:r>
              <a:rPr lang="en-US" sz="1200" b="1" kern="1200" dirty="0">
                <a:solidFill>
                  <a:schemeClr val="tx1"/>
                </a:solidFill>
                <a:effectLst/>
                <a:latin typeface="+mn-lt"/>
                <a:ea typeface="+mn-ea"/>
                <a:cs typeface="+mn-cs"/>
              </a:rPr>
              <a:t>“Unsuccessful people make decisions based on their current situation; successful people make decisions based on where they want to be.” -</a:t>
            </a:r>
            <a:r>
              <a:rPr lang="en-US" sz="1200" kern="1200" dirty="0">
                <a:solidFill>
                  <a:schemeClr val="tx1"/>
                </a:solidFill>
                <a:effectLst/>
                <a:latin typeface="+mn-lt"/>
                <a:ea typeface="+mn-ea"/>
                <a:cs typeface="+mn-cs"/>
              </a:rPr>
              <a:t>  Anonymous So again,</a:t>
            </a:r>
            <a:r>
              <a:rPr lang="en-US" sz="1200" kern="1200" baseline="0" dirty="0">
                <a:solidFill>
                  <a:schemeClr val="tx1"/>
                </a:solidFill>
                <a:effectLst/>
                <a:latin typeface="+mn-lt"/>
                <a:ea typeface="+mn-ea"/>
                <a:cs typeface="+mn-cs"/>
              </a:rPr>
              <a:t> where do you want your life to be in 1 year, 5 years, or 10 years. How can you best take care of the future version of yourself. I’m constantly making decisions that will benefit the future version of Tyler. I ask myself, “what can I do today, that will benefit Tyler in 1 year, 5 years, and even 10 years”.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13</a:t>
            </a:fld>
            <a:endParaRPr lang="en-US"/>
          </a:p>
        </p:txBody>
      </p:sp>
    </p:spTree>
    <p:extLst>
      <p:ext uri="{BB962C8B-B14F-4D97-AF65-F5344CB8AC3E}">
        <p14:creationId xmlns:p14="http://schemas.microsoft.com/office/powerpoint/2010/main" val="1710893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am reminded of some of the greatest decisions ever made: </a:t>
            </a:r>
          </a:p>
          <a:p>
            <a:pPr lvl="0"/>
            <a:r>
              <a:rPr lang="en-US" sz="1200" b="1" kern="1200" dirty="0">
                <a:solidFill>
                  <a:schemeClr val="tx1"/>
                </a:solidFill>
                <a:effectLst/>
                <a:latin typeface="+mn-lt"/>
                <a:ea typeface="+mn-ea"/>
                <a:cs typeface="+mn-cs"/>
              </a:rPr>
              <a:t>Martin Luther King decided to fight against hate and segregation.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456362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Rosa Parks made a decision not to give up her seat.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813047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believe the greatest decision that has ever been made is when Jesus chose to take my place on that cross. Jesus chose to take what we deserve, and in exchange, offer us what He deserves.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16</a:t>
            </a:fld>
            <a:endParaRPr lang="en-US"/>
          </a:p>
        </p:txBody>
      </p:sp>
    </p:spTree>
    <p:extLst>
      <p:ext uri="{BB962C8B-B14F-4D97-AF65-F5344CB8AC3E}">
        <p14:creationId xmlns:p14="http://schemas.microsoft.com/office/powerpoint/2010/main" val="4199577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some of the major factors that cause us to make poor decisions:</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17</a:t>
            </a:fld>
            <a:endParaRPr lang="en-US"/>
          </a:p>
        </p:txBody>
      </p:sp>
    </p:spTree>
    <p:extLst>
      <p:ext uri="{BB962C8B-B14F-4D97-AF65-F5344CB8AC3E}">
        <p14:creationId xmlns:p14="http://schemas.microsoft.com/office/powerpoint/2010/main" val="325073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some of the major factors that cause us to make poor decisions:</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71409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some of the major factors that cause us to make poor decisions:</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601748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to Make Smarter Choices in Life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History is filled with stories of people who have made bad decisions. </a:t>
            </a:r>
          </a:p>
          <a:p>
            <a:r>
              <a:rPr lang="en-US" sz="1200" kern="1200" dirty="0">
                <a:solidFill>
                  <a:schemeClr val="tx1"/>
                </a:solidFill>
                <a:effectLst/>
                <a:latin typeface="+mn-lt"/>
                <a:ea typeface="+mn-ea"/>
                <a:cs typeface="+mn-cs"/>
              </a:rPr>
              <a:t>What about you? Have you ever made a bad decision that you wish you could take back? The most important decision in life is to make the right decisions. Everything that we do in life is dependent on our decisions. One good decision can = a lifetime of happiness. One bad decision can = a lifetime of hell on earth. Here are some examples</a:t>
            </a:r>
            <a:r>
              <a:rPr lang="en-US" sz="1200" kern="1200" baseline="0" dirty="0">
                <a:solidFill>
                  <a:schemeClr val="tx1"/>
                </a:solidFill>
                <a:effectLst/>
                <a:latin typeface="+mn-lt"/>
                <a:ea typeface="+mn-ea"/>
                <a:cs typeface="+mn-cs"/>
              </a:rPr>
              <a:t> of decisions that helped shape our history. </a:t>
            </a:r>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505884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some of the major factors that cause us to make poor decisions:</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674045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all know what it is like to make bad decisions. The world is filled with examples of people that made bad decisions. But what about good decisions?</a:t>
            </a:r>
          </a:p>
          <a:p>
            <a:r>
              <a:rPr lang="en-US" sz="1200" kern="1200" dirty="0">
                <a:solidFill>
                  <a:schemeClr val="tx1"/>
                </a:solidFill>
                <a:effectLst/>
                <a:latin typeface="+mn-lt"/>
                <a:ea typeface="+mn-ea"/>
                <a:cs typeface="+mn-cs"/>
              </a:rPr>
              <a:t>So what are the steps to making good, sound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21</a:t>
            </a:fld>
            <a:endParaRPr lang="en-US"/>
          </a:p>
        </p:txBody>
      </p:sp>
    </p:spTree>
    <p:extLst>
      <p:ext uri="{BB962C8B-B14F-4D97-AF65-F5344CB8AC3E}">
        <p14:creationId xmlns:p14="http://schemas.microsoft.com/office/powerpoint/2010/main" val="3213493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Knowing what you value most in life will help you make better choices. If I were to ask you what you value most, what would you say? Well, you might say, God, Spouse, Family, Church, Friends, Health, Employment, Money, etc. What most people discover at the end of their life is that their value was not tied to their career</a:t>
            </a:r>
            <a:r>
              <a:rPr lang="en-US" sz="1200" kern="1200" baseline="0" dirty="0">
                <a:solidFill>
                  <a:schemeClr val="tx1"/>
                </a:solidFill>
                <a:effectLst/>
                <a:latin typeface="+mn-lt"/>
                <a:ea typeface="+mn-ea"/>
                <a:cs typeface="+mn-cs"/>
              </a:rPr>
              <a:t> or their </a:t>
            </a:r>
            <a:r>
              <a:rPr lang="en-US" sz="1200" kern="1200" dirty="0">
                <a:solidFill>
                  <a:schemeClr val="tx1"/>
                </a:solidFill>
                <a:effectLst/>
                <a:latin typeface="+mn-lt"/>
                <a:ea typeface="+mn-ea"/>
                <a:cs typeface="+mn-cs"/>
              </a:rPr>
              <a:t>bank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125354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Good decision making should be based on what you value. </a:t>
            </a:r>
            <a:r>
              <a:rPr lang="en-US" sz="1200" b="1" kern="1200" dirty="0">
                <a:solidFill>
                  <a:schemeClr val="tx1"/>
                </a:solidFill>
                <a:effectLst/>
                <a:latin typeface="+mn-lt"/>
                <a:ea typeface="+mn-ea"/>
                <a:cs typeface="+mn-cs"/>
              </a:rPr>
              <a:t>For example, here is the order of what I value</a:t>
            </a:r>
            <a:r>
              <a:rPr lang="en-US" sz="1200" kern="1200" dirty="0">
                <a:solidFill>
                  <a:schemeClr val="tx1"/>
                </a:solidFill>
                <a:effectLst/>
                <a:latin typeface="+mn-lt"/>
                <a:ea typeface="+mn-ea"/>
                <a:cs typeface="+mn-cs"/>
              </a:rPr>
              <a:t>. First on my list is God, then my spouse, then my kids, my health, extended relationships, work, and finally finances. I could be offered a job that would pay me $500,000 per year, but I would have to move somewhere that was thousands of miles away, and I would work for an organization that went against my religious convictions. God is first in my life and I will not allow anything to come between my relationships with Him also, because I know how important it is to my spouse and my kids to live close to family on the Swinomish reservation. I would turn that job offer down. Sure, I would love to make $500,000 per year, but finance is last on my list of the things that I value. I make decisions based on what I value. I value God and my spouse, and no amount of money would cause me to make a decision that did not put them first and second</a:t>
            </a:r>
            <a:r>
              <a:rPr lang="en-US" sz="1200" kern="1200" baseline="0" dirty="0">
                <a:solidFill>
                  <a:schemeClr val="tx1"/>
                </a:solidFill>
                <a:effectLst/>
                <a:latin typeface="+mn-lt"/>
                <a:ea typeface="+mn-ea"/>
                <a:cs typeface="+mn-cs"/>
              </a:rPr>
              <a:t> on my value list. </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670556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 me give you another example. People will spend their entire life earning money, retiring wealthy, but along the way, they lost their family, their health, and their relationship with God. They sacrifice their health to get wealth and then spend all of their wealth to try and save their health. They have made poor life decisions because they did not consider what they valued most. Let me tell you, no one on their death bed asks to see their bank account one more time. At the end of life, God and family are what matter most. So ask yourself</a:t>
            </a:r>
            <a:r>
              <a:rPr lang="en-US" sz="1200" kern="1200" baseline="0" dirty="0">
                <a:solidFill>
                  <a:schemeClr val="tx1"/>
                </a:solidFill>
                <a:effectLst/>
                <a:latin typeface="+mn-lt"/>
                <a:ea typeface="+mn-ea"/>
                <a:cs typeface="+mn-cs"/>
              </a:rPr>
              <a:t> this question. Will</a:t>
            </a:r>
            <a:r>
              <a:rPr lang="en-US" sz="1200" kern="1200" dirty="0">
                <a:solidFill>
                  <a:schemeClr val="tx1"/>
                </a:solidFill>
                <a:effectLst/>
                <a:latin typeface="+mn-lt"/>
                <a:ea typeface="+mn-ea"/>
                <a:cs typeface="+mn-cs"/>
              </a:rPr>
              <a:t> today’s version of you and</a:t>
            </a:r>
            <a:r>
              <a:rPr lang="en-US" sz="1200" kern="1200" baseline="0" dirty="0">
                <a:solidFill>
                  <a:schemeClr val="tx1"/>
                </a:solidFill>
                <a:effectLst/>
                <a:latin typeface="+mn-lt"/>
                <a:ea typeface="+mn-ea"/>
                <a:cs typeface="+mn-cs"/>
              </a:rPr>
              <a:t> the decisions you make </a:t>
            </a:r>
            <a:r>
              <a:rPr lang="en-US" sz="1200" kern="1200" dirty="0">
                <a:solidFill>
                  <a:schemeClr val="tx1"/>
                </a:solidFill>
                <a:effectLst/>
                <a:latin typeface="+mn-lt"/>
                <a:ea typeface="+mn-ea"/>
                <a:cs typeface="+mn-cs"/>
              </a:rPr>
              <a:t>help the future version of you?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738835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Step 2. Write out and weigh the pros and cons</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you write out your pros and cons, be sure to weigh the importance of each based on what you value most in life. Again, if you value your health more than money (and I hope you do), then you won’t make a decision that will jeopardize your health to make more money. If you are making a moral decision, then hold it up to your own personal code of conduct.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25</a:t>
            </a:fld>
            <a:endParaRPr lang="en-US"/>
          </a:p>
        </p:txBody>
      </p:sp>
    </p:spTree>
    <p:extLst>
      <p:ext uri="{BB962C8B-B14F-4D97-AF65-F5344CB8AC3E}">
        <p14:creationId xmlns:p14="http://schemas.microsoft.com/office/powerpoint/2010/main" val="1144977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 sure to get a trusted friend or advisor involved. Don’t ask your advisor, “What should I do?” Rather show them your list of pros and cons and ask them if they can think of anything that you are overlooking. You may need help from more than one advisor.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927777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Proverbs 15:22 says, “Without counsel, plans go awry, But in the multitude of counselors they are established.” NKJV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 sure to avoid the mental bias of only talking with people who will tell you what you want to hear. By taking wise counsel, your list of pros and cons will help you in making wise decisions.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27</a:t>
            </a:fld>
            <a:endParaRPr lang="en-US"/>
          </a:p>
        </p:txBody>
      </p:sp>
    </p:spTree>
    <p:extLst>
      <p:ext uri="{BB962C8B-B14F-4D97-AF65-F5344CB8AC3E}">
        <p14:creationId xmlns:p14="http://schemas.microsoft.com/office/powerpoint/2010/main" val="3019693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Step 3. Consider the decision in light of your spiritual priorities.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Write out your spiritual priorities and ask how the decision you make will affect your spiritual walk, as well as the spiritual walk of your family and those that are close to you. Take time to read through the book of Proverbs in the Bible and pray about the decision that you are making. Talk to God about your pros and cons list.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28</a:t>
            </a:fld>
            <a:endParaRPr lang="en-US"/>
          </a:p>
        </p:txBody>
      </p:sp>
    </p:spTree>
    <p:extLst>
      <p:ext uri="{BB962C8B-B14F-4D97-AF65-F5344CB8AC3E}">
        <p14:creationId xmlns:p14="http://schemas.microsoft.com/office/powerpoint/2010/main" val="24376458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Proverbs 16:9 “A man’s heart plans his way, But the </a:t>
            </a:r>
            <a:r>
              <a:rPr lang="en-US" sz="1200" b="1" kern="1200" cap="small" dirty="0">
                <a:solidFill>
                  <a:schemeClr val="tx1"/>
                </a:solidFill>
                <a:effectLst/>
                <a:latin typeface="+mn-lt"/>
                <a:ea typeface="+mn-ea"/>
                <a:cs typeface="+mn-cs"/>
              </a:rPr>
              <a:t>Lord</a:t>
            </a:r>
            <a:r>
              <a:rPr lang="en-US" sz="1200" b="1" kern="1200" dirty="0">
                <a:solidFill>
                  <a:schemeClr val="tx1"/>
                </a:solidFill>
                <a:effectLst/>
                <a:latin typeface="+mn-lt"/>
                <a:ea typeface="+mn-ea"/>
                <a:cs typeface="+mn-cs"/>
              </a:rPr>
              <a:t> directs his steps.” NKJV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God can speak to your heart in that still small voice. He may bring to the attention items that you have not added to your pros and cons list, or perhaps He will speak through a trusted friend</a:t>
            </a:r>
            <a:r>
              <a:rPr lang="en-US" sz="1200" kern="1200" baseline="0" dirty="0">
                <a:solidFill>
                  <a:schemeClr val="tx1"/>
                </a:solidFill>
                <a:effectLst/>
                <a:latin typeface="+mn-lt"/>
                <a:ea typeface="+mn-ea"/>
                <a:cs typeface="+mn-cs"/>
              </a:rPr>
              <a:t> or advisor.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621898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French Emperor Napoleon Bonaparte decided to invade Russia in 1812. This decision was his downfall.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a:t>
            </a:fld>
            <a:endParaRPr lang="en-US"/>
          </a:p>
        </p:txBody>
      </p:sp>
    </p:spTree>
    <p:extLst>
      <p:ext uri="{BB962C8B-B14F-4D97-AF65-F5344CB8AC3E}">
        <p14:creationId xmlns:p14="http://schemas.microsoft.com/office/powerpoint/2010/main" val="37643281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my favorite verses in the Bible is found in the book of Jeremiah.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8226774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Consider </a:t>
            </a:r>
            <a:r>
              <a:rPr lang="en-US" sz="1200" kern="1200" baseline="0" dirty="0">
                <a:solidFill>
                  <a:schemeClr val="tx1"/>
                </a:solidFill>
                <a:effectLst/>
                <a:latin typeface="+mn-lt"/>
                <a:ea typeface="+mn-ea"/>
                <a:cs typeface="+mn-cs"/>
              </a:rPr>
              <a:t>this with me. The Bible tells us the Creator of everything thinks about you and His thoughts are thoughts of peace. No matter where you are at in life, God has not abandoned you.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585702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Step 4. Wait several days before finalizing your decision.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Know that you must allow adequate time for the more important and irreversible decisions. Before you implement a decision, spend time looking over your list of pros and cons. Even if you think you are good at making decisions or you believe your gut instinct is always right. By determining from the beginning that you are going to take your time will prevent you from being overconfident and then making a poor decision.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32</a:t>
            </a:fld>
            <a:endParaRPr lang="en-US"/>
          </a:p>
        </p:txBody>
      </p:sp>
    </p:spTree>
    <p:extLst>
      <p:ext uri="{BB962C8B-B14F-4D97-AF65-F5344CB8AC3E}">
        <p14:creationId xmlns:p14="http://schemas.microsoft.com/office/powerpoint/2010/main" val="1787166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Step 5. Make the Decision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you have considered what you value most in life, you have weighed all the pros and cons, you have sought good council, you have prayed over your decision, and given adequate time, then you are ready to make your decision. Always know that information is key when it comes to making decisions and often, over time, your choices will become clearer.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33</a:t>
            </a:fld>
            <a:endParaRPr lang="en-US"/>
          </a:p>
        </p:txBody>
      </p:sp>
    </p:spTree>
    <p:extLst>
      <p:ext uri="{BB962C8B-B14F-4D97-AF65-F5344CB8AC3E}">
        <p14:creationId xmlns:p14="http://schemas.microsoft.com/office/powerpoint/2010/main" val="2578732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life boils down to making good decisions, you may be wondering why people don’t just do it. For some, they don’t know how or even what it means to make real decisions. For others, it has been so long since they have had to make a good decision that they forgot what it was like. It’s time for all of us to start working out our decisions making muscles. Sadly, most people move through life like a river, taking the path of least resistance. As soon as they hit the rapids, they either cry out for God to help them, or they begin to blame God. Remember, you are the problem as well as the solution.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8984401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 Galatians 6:7, the Bible tells us, “for whatever a man sows, that he will also reap.” NKJV </a:t>
            </a:r>
            <a:r>
              <a:rPr lang="en-US" sz="1200" kern="1200" dirty="0">
                <a:solidFill>
                  <a:schemeClr val="tx1"/>
                </a:solidFill>
                <a:effectLst/>
                <a:latin typeface="+mn-lt"/>
                <a:ea typeface="+mn-ea"/>
                <a:cs typeface="+mn-cs"/>
              </a:rPr>
              <a:t>If we make good decisions, we reap the benefits, but if we make foolish decisions we reap</a:t>
            </a:r>
            <a:r>
              <a:rPr lang="en-US" sz="1200" kern="1200" baseline="0" dirty="0">
                <a:solidFill>
                  <a:schemeClr val="tx1"/>
                </a:solidFill>
                <a:effectLst/>
                <a:latin typeface="+mn-lt"/>
                <a:ea typeface="+mn-ea"/>
                <a:cs typeface="+mn-cs"/>
              </a:rPr>
              <a:t> the consequences.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Friends, let me close by sharing with you the great decision that I have ever made. </a:t>
            </a:r>
            <a:r>
              <a:rPr lang="en-US" sz="1200" b="1" kern="1200" dirty="0">
                <a:solidFill>
                  <a:schemeClr val="tx1"/>
                </a:solidFill>
                <a:effectLst/>
                <a:latin typeface="+mn-lt"/>
                <a:ea typeface="+mn-ea"/>
                <a:cs typeface="+mn-cs"/>
              </a:rPr>
              <a:t>(Speaker Notes: Share in 90 seconds how you invited Jesus into your life and the difference He has made.)</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 pray that each of us here tonight would do the same.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35</a:t>
            </a:fld>
            <a:endParaRPr lang="en-US"/>
          </a:p>
        </p:txBody>
      </p:sp>
    </p:spTree>
    <p:extLst>
      <p:ext uri="{BB962C8B-B14F-4D97-AF65-F5344CB8AC3E}">
        <p14:creationId xmlns:p14="http://schemas.microsoft.com/office/powerpoint/2010/main" val="25007756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Please be sure</a:t>
            </a:r>
            <a:r>
              <a:rPr lang="en-US" sz="1200" kern="1200" baseline="0" dirty="0">
                <a:solidFill>
                  <a:schemeClr val="tx1"/>
                </a:solidFill>
                <a:effectLst/>
                <a:latin typeface="+mn-lt"/>
                <a:ea typeface="+mn-ea"/>
                <a:cs typeface="+mn-cs"/>
              </a:rPr>
              <a:t> to </a:t>
            </a:r>
            <a:r>
              <a:rPr lang="en-US" sz="1200" kern="1200" dirty="0">
                <a:solidFill>
                  <a:schemeClr val="tx1"/>
                </a:solidFill>
                <a:effectLst/>
                <a:latin typeface="+mn-lt"/>
                <a:ea typeface="+mn-ea"/>
                <a:cs typeface="+mn-cs"/>
              </a:rPr>
              <a:t>meet in your life groups and go through the discussion questions up on the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36</a:t>
            </a:fld>
            <a:endParaRPr lang="en-US"/>
          </a:p>
        </p:txBody>
      </p:sp>
    </p:spTree>
    <p:extLst>
      <p:ext uri="{BB962C8B-B14F-4D97-AF65-F5344CB8AC3E}">
        <p14:creationId xmlns:p14="http://schemas.microsoft.com/office/powerpoint/2010/main" val="2745517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about the search engine, Excite? Back in 1999, they turned down the opportunity to purchase Google for less than a million dollars. Today Google is valued at over 1 trillion dollars.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a:t>
            </a:fld>
            <a:endParaRPr lang="en-US"/>
          </a:p>
        </p:txBody>
      </p:sp>
    </p:spTree>
    <p:extLst>
      <p:ext uri="{BB962C8B-B14F-4D97-AF65-F5344CB8AC3E}">
        <p14:creationId xmlns:p14="http://schemas.microsoft.com/office/powerpoint/2010/main" val="2110793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poor decision came by Blockbuster Video. New start-up Netflix offered them $50m to help launch their new DVD-by-mail service. Blockbuster decided to turn down their offer. Today, there is only 1 Blockbuster video store which is located in Bend, OR. Netflix is worth over 100 billion dollars.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a:t>
            </a:fld>
            <a:endParaRPr lang="en-US"/>
          </a:p>
        </p:txBody>
      </p:sp>
    </p:spTree>
    <p:extLst>
      <p:ext uri="{BB962C8B-B14F-4D97-AF65-F5344CB8AC3E}">
        <p14:creationId xmlns:p14="http://schemas.microsoft.com/office/powerpoint/2010/main" val="411202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Then there is the 2000 NFL draft. Did you know that 6 quarterbacks were drafted before Tom Brady? Do you think those teams wish they would have picked number 12 instead? Brady has won more games, thrown more touchdowns, and won more Superbowl's that all 6 quarterbacks combined.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People are a product of the decisions that they make. Over 90% of people that I meet have at least 1 area of their life that is completely messed up. The most common areas include finances, marriage, moral conduct, health, and spiritual life. 99.9% of the time they are in their current situation as a result of the decisions that they have made.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6</a:t>
            </a:fld>
            <a:endParaRPr lang="en-US"/>
          </a:p>
        </p:txBody>
      </p:sp>
    </p:spTree>
    <p:extLst>
      <p:ext uri="{BB962C8B-B14F-4D97-AF65-F5344CB8AC3E}">
        <p14:creationId xmlns:p14="http://schemas.microsoft.com/office/powerpoint/2010/main" val="4023857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Proverbs 19:3 in the New Living Translation reads, </a:t>
            </a:r>
            <a:r>
              <a:rPr lang="en-US" sz="1200" b="1" kern="1200" dirty="0">
                <a:solidFill>
                  <a:schemeClr val="tx1"/>
                </a:solidFill>
                <a:effectLst/>
                <a:latin typeface="+mn-lt"/>
                <a:ea typeface="+mn-ea"/>
                <a:cs typeface="+mn-cs"/>
              </a:rPr>
              <a:t>“People ruin their lives by their own foolishness and then are angry at the LORD.”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7</a:t>
            </a:fld>
            <a:endParaRPr lang="en-US"/>
          </a:p>
        </p:txBody>
      </p:sp>
    </p:spTree>
    <p:extLst>
      <p:ext uri="{BB962C8B-B14F-4D97-AF65-F5344CB8AC3E}">
        <p14:creationId xmlns:p14="http://schemas.microsoft.com/office/powerpoint/2010/main" val="4219445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God has wonderful plans for each of us here tonight. Jesus says in </a:t>
            </a:r>
            <a:r>
              <a:rPr lang="en-US" sz="1200" b="1" kern="1200" dirty="0">
                <a:solidFill>
                  <a:schemeClr val="tx1"/>
                </a:solidFill>
                <a:effectLst/>
                <a:latin typeface="+mn-lt"/>
                <a:ea typeface="+mn-ea"/>
                <a:cs typeface="+mn-cs"/>
              </a:rPr>
              <a:t>John 10:10, “…I have come that they may have life and that they may have </a:t>
            </a:r>
            <a:r>
              <a:rPr lang="en-US" sz="1200" b="1" i="1" kern="1200" dirty="0">
                <a:solidFill>
                  <a:schemeClr val="tx1"/>
                </a:solidFill>
                <a:effectLst/>
                <a:latin typeface="+mn-lt"/>
                <a:ea typeface="+mn-ea"/>
                <a:cs typeface="+mn-cs"/>
              </a:rPr>
              <a:t>it</a:t>
            </a:r>
            <a:r>
              <a:rPr lang="en-US" sz="1200" b="1" kern="1200" dirty="0">
                <a:solidFill>
                  <a:schemeClr val="tx1"/>
                </a:solidFill>
                <a:effectLst/>
                <a:latin typeface="+mn-lt"/>
                <a:ea typeface="+mn-ea"/>
                <a:cs typeface="+mn-cs"/>
              </a:rPr>
              <a:t> more abundantly.” NKJV </a:t>
            </a:r>
            <a:r>
              <a:rPr lang="en-US" sz="1200" kern="1200" dirty="0">
                <a:solidFill>
                  <a:schemeClr val="tx1"/>
                </a:solidFill>
                <a:effectLst/>
                <a:latin typeface="+mn-lt"/>
                <a:ea typeface="+mn-ea"/>
                <a:cs typeface="+mn-cs"/>
              </a:rPr>
              <a:t>The caliber of your life is going to be dependent on the choices you make, and this LIFE Seminar is about helping you live a more abundant life.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8</a:t>
            </a:fld>
            <a:endParaRPr lang="en-US"/>
          </a:p>
        </p:txBody>
      </p:sp>
    </p:spTree>
    <p:extLst>
      <p:ext uri="{BB962C8B-B14F-4D97-AF65-F5344CB8AC3E}">
        <p14:creationId xmlns:p14="http://schemas.microsoft.com/office/powerpoint/2010/main" val="48146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Quote by Stephen Covey. </a:t>
            </a:r>
            <a:r>
              <a:rPr lang="en-US" sz="1200" kern="1200" dirty="0">
                <a:solidFill>
                  <a:schemeClr val="tx1"/>
                </a:solidFill>
                <a:effectLst/>
                <a:latin typeface="+mn-lt"/>
                <a:ea typeface="+mn-ea"/>
                <a:cs typeface="+mn-cs"/>
              </a:rPr>
              <a:t>Remember, you change your life when you get sick and tired of being sick and tired. You have the moment in your life where you say I’VE HAD IT! I’m ready to change my life. I’m ready to start making better decisions. We can blame 100 different things for the challenges</a:t>
            </a:r>
            <a:r>
              <a:rPr lang="en-US" sz="1200" kern="1200" baseline="0" dirty="0">
                <a:solidFill>
                  <a:schemeClr val="tx1"/>
                </a:solidFill>
                <a:effectLst/>
                <a:latin typeface="+mn-lt"/>
                <a:ea typeface="+mn-ea"/>
                <a:cs typeface="+mn-cs"/>
              </a:rPr>
              <a:t> that we face. The reality is, we are both the problem as well as the solution. </a:t>
            </a:r>
            <a:r>
              <a:rPr lang="en-US" sz="1200" kern="1200" dirty="0">
                <a:solidFill>
                  <a:schemeClr val="tx1"/>
                </a:solidFill>
                <a:effectLst/>
                <a:latin typeface="+mn-lt"/>
                <a:ea typeface="+mn-ea"/>
                <a:cs typeface="+mn-cs"/>
              </a:rPr>
              <a:t>We are a product of the decisions that we make. </a:t>
            </a:r>
          </a:p>
          <a:p>
            <a:endParaRPr lang="en-US" dirty="0"/>
          </a:p>
        </p:txBody>
      </p:sp>
      <p:sp>
        <p:nvSpPr>
          <p:cNvPr id="4" name="Slide Number Placeholder 3"/>
          <p:cNvSpPr>
            <a:spLocks noGrp="1"/>
          </p:cNvSpPr>
          <p:nvPr>
            <p:ph type="sldNum" sz="quarter" idx="5"/>
          </p:nvPr>
        </p:nvSpPr>
        <p:spPr/>
        <p:txBody>
          <a:bodyPr/>
          <a:lstStyle/>
          <a:p>
            <a:fld id="{2FA0B6F9-62A6-4BEC-A50C-F963E7BD5206}" type="slidenum">
              <a:rPr lang="en-US" smtClean="0"/>
              <a:t>9</a:t>
            </a:fld>
            <a:endParaRPr lang="en-US"/>
          </a:p>
        </p:txBody>
      </p:sp>
    </p:spTree>
    <p:extLst>
      <p:ext uri="{BB962C8B-B14F-4D97-AF65-F5344CB8AC3E}">
        <p14:creationId xmlns:p14="http://schemas.microsoft.com/office/powerpoint/2010/main" val="1779626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581E363-2DAF-4A02-865E-60D8CB263033}" type="slidenum">
              <a:rPr lang="en-US" altLang="en-US" smtClean="0"/>
              <a:pPr/>
              <a:t>‹#›</a:t>
            </a:fld>
            <a:endParaRPr lang="en-US" altLang="en-US"/>
          </a:p>
        </p:txBody>
      </p:sp>
    </p:spTree>
    <p:extLst>
      <p:ext uri="{BB962C8B-B14F-4D97-AF65-F5344CB8AC3E}">
        <p14:creationId xmlns:p14="http://schemas.microsoft.com/office/powerpoint/2010/main" val="660652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1DFEE8D-2574-4C90-89EF-C1D49DF56F12}" type="slidenum">
              <a:rPr lang="en-US" altLang="en-US" smtClean="0"/>
              <a:pPr/>
              <a:t>‹#›</a:t>
            </a:fld>
            <a:endParaRPr lang="en-US" altLang="en-US"/>
          </a:p>
        </p:txBody>
      </p:sp>
    </p:spTree>
    <p:extLst>
      <p:ext uri="{BB962C8B-B14F-4D97-AF65-F5344CB8AC3E}">
        <p14:creationId xmlns:p14="http://schemas.microsoft.com/office/powerpoint/2010/main" val="2694003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7E24243-8A1F-4B3C-BB24-AE7E06D5F91C}" type="slidenum">
              <a:rPr lang="en-US" altLang="en-US" smtClean="0"/>
              <a:pPr/>
              <a:t>‹#›</a:t>
            </a:fld>
            <a:endParaRPr lang="en-US" altLang="en-US"/>
          </a:p>
        </p:txBody>
      </p:sp>
    </p:spTree>
    <p:extLst>
      <p:ext uri="{BB962C8B-B14F-4D97-AF65-F5344CB8AC3E}">
        <p14:creationId xmlns:p14="http://schemas.microsoft.com/office/powerpoint/2010/main" val="68194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3"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7721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1951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3" indent="0">
              <a:buNone/>
              <a:defRPr sz="1800">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3" indent="0">
              <a:buNone/>
              <a:defRPr sz="1600">
                <a:solidFill>
                  <a:schemeClr val="tx1">
                    <a:tint val="75000"/>
                  </a:schemeClr>
                </a:solidFill>
              </a:defRPr>
            </a:lvl6pPr>
            <a:lvl7pPr marL="2743060" indent="0">
              <a:buNone/>
              <a:defRPr sz="1600">
                <a:solidFill>
                  <a:schemeClr val="tx1">
                    <a:tint val="75000"/>
                  </a:schemeClr>
                </a:solidFill>
              </a:defRPr>
            </a:lvl7pPr>
            <a:lvl8pPr marL="3200236" indent="0">
              <a:buNone/>
              <a:defRPr sz="1600">
                <a:solidFill>
                  <a:schemeClr val="tx1">
                    <a:tint val="75000"/>
                  </a:schemeClr>
                </a:solidFill>
              </a:defRPr>
            </a:lvl8pPr>
            <a:lvl9pPr marL="365741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9321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6644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6542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789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0616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5072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FC7EE12-40B4-421A-9E1B-49340AB43EA2}" type="slidenum">
              <a:rPr lang="en-US" altLang="en-US" smtClean="0"/>
              <a:pPr/>
              <a:t>‹#›</a:t>
            </a:fld>
            <a:endParaRPr lang="en-US" altLang="en-US"/>
          </a:p>
        </p:txBody>
      </p:sp>
    </p:spTree>
    <p:extLst>
      <p:ext uri="{BB962C8B-B14F-4D97-AF65-F5344CB8AC3E}">
        <p14:creationId xmlns:p14="http://schemas.microsoft.com/office/powerpoint/2010/main" val="45269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8810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3506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9090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3"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3496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3974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3" indent="0">
              <a:buNone/>
              <a:defRPr sz="1800">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3" indent="0">
              <a:buNone/>
              <a:defRPr sz="1600">
                <a:solidFill>
                  <a:schemeClr val="tx1">
                    <a:tint val="75000"/>
                  </a:schemeClr>
                </a:solidFill>
              </a:defRPr>
            </a:lvl6pPr>
            <a:lvl7pPr marL="2743060" indent="0">
              <a:buNone/>
              <a:defRPr sz="1600">
                <a:solidFill>
                  <a:schemeClr val="tx1">
                    <a:tint val="75000"/>
                  </a:schemeClr>
                </a:solidFill>
              </a:defRPr>
            </a:lvl7pPr>
            <a:lvl8pPr marL="3200236" indent="0">
              <a:buNone/>
              <a:defRPr sz="1600">
                <a:solidFill>
                  <a:schemeClr val="tx1">
                    <a:tint val="75000"/>
                  </a:schemeClr>
                </a:solidFill>
              </a:defRPr>
            </a:lvl8pPr>
            <a:lvl9pPr marL="365741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623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8695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5380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810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0602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039ADDA-6097-45E8-975B-B8F212A54CBC}" type="slidenum">
              <a:rPr lang="en-US" altLang="en-US" smtClean="0"/>
              <a:pPr/>
              <a:t>‹#›</a:t>
            </a:fld>
            <a:endParaRPr lang="en-US" altLang="en-US"/>
          </a:p>
        </p:txBody>
      </p:sp>
    </p:spTree>
    <p:extLst>
      <p:ext uri="{BB962C8B-B14F-4D97-AF65-F5344CB8AC3E}">
        <p14:creationId xmlns:p14="http://schemas.microsoft.com/office/powerpoint/2010/main" val="637440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201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0395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30429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5162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984E6F2-E72F-4079-A54E-56F96C0BE117}" type="slidenum">
              <a:rPr lang="en-US" altLang="en-US" smtClean="0"/>
              <a:pPr/>
              <a:t>‹#›</a:t>
            </a:fld>
            <a:endParaRPr lang="en-US" altLang="en-US"/>
          </a:p>
        </p:txBody>
      </p:sp>
    </p:spTree>
    <p:extLst>
      <p:ext uri="{BB962C8B-B14F-4D97-AF65-F5344CB8AC3E}">
        <p14:creationId xmlns:p14="http://schemas.microsoft.com/office/powerpoint/2010/main" val="949494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D985FE40-0B2B-4AE9-A53F-88AC0EB95C99}" type="slidenum">
              <a:rPr lang="en-US" altLang="en-US" smtClean="0"/>
              <a:pPr/>
              <a:t>‹#›</a:t>
            </a:fld>
            <a:endParaRPr lang="en-US" altLang="en-US"/>
          </a:p>
        </p:txBody>
      </p:sp>
    </p:spTree>
    <p:extLst>
      <p:ext uri="{BB962C8B-B14F-4D97-AF65-F5344CB8AC3E}">
        <p14:creationId xmlns:p14="http://schemas.microsoft.com/office/powerpoint/2010/main" val="3033365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8EC863-4A58-4ED7-A6B2-285A00E007A3}" type="slidenum">
              <a:rPr lang="en-US" altLang="en-US" smtClean="0"/>
              <a:pPr/>
              <a:t>‹#›</a:t>
            </a:fld>
            <a:endParaRPr lang="en-US" altLang="en-US"/>
          </a:p>
        </p:txBody>
      </p:sp>
    </p:spTree>
    <p:extLst>
      <p:ext uri="{BB962C8B-B14F-4D97-AF65-F5344CB8AC3E}">
        <p14:creationId xmlns:p14="http://schemas.microsoft.com/office/powerpoint/2010/main" val="2354818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FA697439-E9A2-4F33-B95B-FC1743A7EB8B}" type="slidenum">
              <a:rPr lang="en-US" altLang="en-US" smtClean="0"/>
              <a:pPr/>
              <a:t>‹#›</a:t>
            </a:fld>
            <a:endParaRPr lang="en-US" altLang="en-US"/>
          </a:p>
        </p:txBody>
      </p:sp>
    </p:spTree>
    <p:extLst>
      <p:ext uri="{BB962C8B-B14F-4D97-AF65-F5344CB8AC3E}">
        <p14:creationId xmlns:p14="http://schemas.microsoft.com/office/powerpoint/2010/main" val="1198793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C20BF12-AD62-42B5-81A5-284DC47A5A33}" type="slidenum">
              <a:rPr lang="en-US" altLang="en-US" smtClean="0"/>
              <a:pPr/>
              <a:t>‹#›</a:t>
            </a:fld>
            <a:endParaRPr lang="en-US" altLang="en-US"/>
          </a:p>
        </p:txBody>
      </p:sp>
    </p:spTree>
    <p:extLst>
      <p:ext uri="{BB962C8B-B14F-4D97-AF65-F5344CB8AC3E}">
        <p14:creationId xmlns:p14="http://schemas.microsoft.com/office/powerpoint/2010/main" val="125923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A89C150-E0C0-49F2-9119-CCC2A858FE43}" type="slidenum">
              <a:rPr lang="en-US" altLang="en-US" smtClean="0"/>
              <a:pPr/>
              <a:t>‹#›</a:t>
            </a:fld>
            <a:endParaRPr lang="en-US" altLang="en-US"/>
          </a:p>
        </p:txBody>
      </p:sp>
    </p:spTree>
    <p:extLst>
      <p:ext uri="{BB962C8B-B14F-4D97-AF65-F5344CB8AC3E}">
        <p14:creationId xmlns:p14="http://schemas.microsoft.com/office/powerpoint/2010/main" val="2547619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21FFF-8BA9-4DA3-9E63-82C386108A6F}" type="slidenum">
              <a:rPr lang="en-US" altLang="en-US" smtClean="0"/>
              <a:pPr/>
              <a:t>‹#›</a:t>
            </a:fld>
            <a:endParaRPr lang="en-US" altLang="en-US"/>
          </a:p>
        </p:txBody>
      </p:sp>
    </p:spTree>
    <p:extLst>
      <p:ext uri="{BB962C8B-B14F-4D97-AF65-F5344CB8AC3E}">
        <p14:creationId xmlns:p14="http://schemas.microsoft.com/office/powerpoint/2010/main" val="141788122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fld id="{C764DE79-268F-4C1A-8933-263129D2AF90}" type="datetimeFigureOut">
              <a:rPr lang="en-US" dirty="0">
                <a:solidFill>
                  <a:prstClr val="black">
                    <a:tint val="75000"/>
                  </a:prstClr>
                </a:solidFill>
                <a:ea typeface="ヒラギノ角ゴ ProN W3" pitchFamily="-128" charset="-128"/>
                <a:sym typeface="Arial" panose="020B0604020202020204" pitchFamily="34" charset="0"/>
              </a:rPr>
              <a:pPr eaLnBrk="1" hangingPunct="1"/>
              <a:t>1/18/2024</a:t>
            </a:fld>
            <a:endParaRPr lang="en-US" dirty="0">
              <a:solidFill>
                <a:prstClr val="black">
                  <a:tint val="75000"/>
                </a:prstClr>
              </a:solidFill>
              <a:ea typeface="ヒラギノ角ゴ ProN W3" pitchFamily="-128" charset="-128"/>
              <a:sym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endParaRPr lang="en-US" dirty="0">
              <a:solidFill>
                <a:prstClr val="black">
                  <a:tint val="75000"/>
                </a:prstClr>
              </a:solidFill>
              <a:ea typeface="ヒラギノ角ゴ ProN W3" pitchFamily="-128" charset="-128"/>
              <a:sym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fld id="{48F63A3B-78C7-47BE-AE5E-E10140E04643}" type="slidenum">
              <a:rPr lang="en-US" dirty="0">
                <a:solidFill>
                  <a:prstClr val="black">
                    <a:tint val="75000"/>
                  </a:prstClr>
                </a:solidFill>
                <a:ea typeface="ヒラギノ角ゴ ProN W3" pitchFamily="-128" charset="-128"/>
                <a:sym typeface="Arial" panose="020B0604020202020204" pitchFamily="34" charset="0"/>
              </a:rPr>
              <a:pPr eaLnBrk="1" hangingPunct="1"/>
              <a:t>‹#›</a:t>
            </a:fld>
            <a:endParaRPr lang="en-US" dirty="0">
              <a:solidFill>
                <a:prstClr val="black">
                  <a:tint val="75000"/>
                </a:prstClr>
              </a:solidFill>
              <a:ea typeface="ヒラギノ角ゴ ProN W3" pitchFamily="-128" charset="-128"/>
              <a:sym typeface="Arial" panose="020B0604020202020204" pitchFamily="34" charset="0"/>
            </a:endParaRPr>
          </a:p>
        </p:txBody>
      </p:sp>
    </p:spTree>
    <p:extLst>
      <p:ext uri="{BB962C8B-B14F-4D97-AF65-F5344CB8AC3E}">
        <p14:creationId xmlns:p14="http://schemas.microsoft.com/office/powerpoint/2010/main" val="331457018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35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5" indent="-228588" algn="l" defTabSz="91435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1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fld id="{C764DE79-268F-4C1A-8933-263129D2AF90}" type="datetimeFigureOut">
              <a:rPr lang="en-US" dirty="0">
                <a:solidFill>
                  <a:prstClr val="black">
                    <a:tint val="75000"/>
                  </a:prstClr>
                </a:solidFill>
                <a:ea typeface="ヒラギノ角ゴ ProN W3" pitchFamily="-128" charset="-128"/>
                <a:sym typeface="Arial" panose="020B0604020202020204" pitchFamily="34" charset="0"/>
              </a:rPr>
              <a:pPr eaLnBrk="1" hangingPunct="1"/>
              <a:t>1/18/2024</a:t>
            </a:fld>
            <a:endParaRPr lang="en-US" dirty="0">
              <a:solidFill>
                <a:prstClr val="black">
                  <a:tint val="75000"/>
                </a:prstClr>
              </a:solidFill>
              <a:ea typeface="ヒラギノ角ゴ ProN W3" pitchFamily="-128" charset="-128"/>
              <a:sym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endParaRPr lang="en-US" dirty="0">
              <a:solidFill>
                <a:prstClr val="black">
                  <a:tint val="75000"/>
                </a:prstClr>
              </a:solidFill>
              <a:ea typeface="ヒラギノ角ゴ ProN W3" pitchFamily="-128" charset="-128"/>
              <a:sym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fld id="{48F63A3B-78C7-47BE-AE5E-E10140E04643}" type="slidenum">
              <a:rPr lang="en-US" dirty="0">
                <a:solidFill>
                  <a:prstClr val="black">
                    <a:tint val="75000"/>
                  </a:prstClr>
                </a:solidFill>
                <a:ea typeface="ヒラギノ角ゴ ProN W3" pitchFamily="-128" charset="-128"/>
                <a:sym typeface="Arial" panose="020B0604020202020204" pitchFamily="34" charset="0"/>
              </a:rPr>
              <a:pPr eaLnBrk="1" hangingPunct="1"/>
              <a:t>‹#›</a:t>
            </a:fld>
            <a:endParaRPr lang="en-US" dirty="0">
              <a:solidFill>
                <a:prstClr val="black">
                  <a:tint val="75000"/>
                </a:prstClr>
              </a:solidFill>
              <a:ea typeface="ヒラギノ角ゴ ProN W3" pitchFamily="-128" charset="-128"/>
              <a:sym typeface="Arial" panose="020B0604020202020204" pitchFamily="34" charset="0"/>
            </a:endParaRPr>
          </a:p>
        </p:txBody>
      </p:sp>
    </p:spTree>
    <p:extLst>
      <p:ext uri="{BB962C8B-B14F-4D97-AF65-F5344CB8AC3E}">
        <p14:creationId xmlns:p14="http://schemas.microsoft.com/office/powerpoint/2010/main" val="88113152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35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5" indent="-228588" algn="l" defTabSz="91435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1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819828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forest trees marked with question mark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86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forest trees marked with question mark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455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forest trees marked with question mark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163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71800"/>
            <a:ext cx="5715000" cy="1325563"/>
          </a:xfrm>
        </p:spPr>
        <p:txBody>
          <a:bodyPr>
            <a:noAutofit/>
          </a:bodyPr>
          <a:lstStyle/>
          <a:p>
            <a:r>
              <a:rPr lang="en-US" b="1" dirty="0">
                <a:latin typeface="+mn-lt"/>
              </a:rPr>
              <a:t>“Unsuccessful people make decisions based on their current situation; successful people make decisions based on where they want to be.”                    -  Anonymous</a:t>
            </a:r>
            <a:br>
              <a:rPr lang="en-US" b="1" dirty="0">
                <a:latin typeface="+mn-lt"/>
              </a:rPr>
            </a:br>
            <a:endParaRPr lang="en-US" b="1" dirty="0">
              <a:latin typeface="+mn-lt"/>
            </a:endParaRPr>
          </a:p>
        </p:txBody>
      </p:sp>
      <p:pic>
        <p:nvPicPr>
          <p:cNvPr id="8194" name="Picture 2" descr="man sitting on mountain cliff facing white clouds rising one hand at golden hou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05601" y="0"/>
            <a:ext cx="54863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68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6218"/>
            <a:ext cx="6400800" cy="1325563"/>
          </a:xfrm>
        </p:spPr>
        <p:txBody>
          <a:bodyPr>
            <a:noAutofit/>
          </a:bodyPr>
          <a:lstStyle/>
          <a:p>
            <a:pPr lvl="0"/>
            <a:r>
              <a:rPr lang="en-US" b="1" dirty="0">
                <a:latin typeface="+mn-lt"/>
              </a:rPr>
              <a:t>Martin Luther King Jr. decided to fight against hate and segregation.</a:t>
            </a:r>
            <a:br>
              <a:rPr lang="en-US" b="1" dirty="0">
                <a:latin typeface="+mn-lt"/>
              </a:rPr>
            </a:br>
            <a:br>
              <a:rPr lang="en-US" b="1" dirty="0">
                <a:latin typeface="+mn-lt"/>
              </a:rPr>
            </a:br>
            <a:endParaRPr lang="en-US" b="1" dirty="0">
              <a:latin typeface="+mn-lt"/>
            </a:endParaRPr>
          </a:p>
        </p:txBody>
      </p:sp>
      <p:pic>
        <p:nvPicPr>
          <p:cNvPr id="8194" name="Picture 2" descr="man sitting on mountain cliff facing white clouds rising one hand at golden hou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05601" y="0"/>
            <a:ext cx="54863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1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90800"/>
            <a:ext cx="5105401" cy="1325563"/>
          </a:xfrm>
        </p:spPr>
        <p:txBody>
          <a:bodyPr>
            <a:noAutofit/>
          </a:bodyPr>
          <a:lstStyle/>
          <a:p>
            <a:pPr lvl="0"/>
            <a:br>
              <a:rPr lang="en-US" b="1" dirty="0">
                <a:latin typeface="+mn-lt"/>
              </a:rPr>
            </a:br>
            <a:r>
              <a:rPr lang="en-US" b="1" dirty="0">
                <a:latin typeface="+mn-lt"/>
              </a:rPr>
              <a:t>Rosa Parks made a decision not to give up her seat. </a:t>
            </a:r>
            <a:br>
              <a:rPr lang="en-US" b="1" dirty="0">
                <a:latin typeface="+mn-lt"/>
              </a:rPr>
            </a:br>
            <a:br>
              <a:rPr lang="en-US" b="1" dirty="0">
                <a:latin typeface="+mn-lt"/>
              </a:rPr>
            </a:br>
            <a:endParaRPr lang="en-US" b="1" dirty="0">
              <a:latin typeface="+mn-lt"/>
            </a:endParaRPr>
          </a:p>
        </p:txBody>
      </p:sp>
      <p:pic>
        <p:nvPicPr>
          <p:cNvPr id="8194" name="Picture 2" descr="man sitting on mountain cliff facing white clouds rising one hand at golden hou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05601" y="0"/>
            <a:ext cx="54863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447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Low Angle Photo of Concrete Cross Under Cloud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63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Man Standing on Clif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3000" y="1143000"/>
            <a:ext cx="5943600" cy="5509200"/>
          </a:xfrm>
          <a:prstGeom prst="rect">
            <a:avLst/>
          </a:prstGeom>
          <a:noFill/>
        </p:spPr>
        <p:txBody>
          <a:bodyPr wrap="square" rtlCol="0">
            <a:spAutoFit/>
          </a:bodyPr>
          <a:lstStyle/>
          <a:p>
            <a:r>
              <a:rPr lang="en-US" sz="4400" b="1" dirty="0">
                <a:solidFill>
                  <a:srgbClr val="FFFF00"/>
                </a:solidFill>
                <a:latin typeface="+mn-lt"/>
              </a:rPr>
              <a:t>1. The influence of others </a:t>
            </a:r>
            <a:r>
              <a:rPr lang="en-US" sz="4400" dirty="0">
                <a:latin typeface="+mn-lt"/>
              </a:rPr>
              <a:t>– People are directed by their environment and society rather than being directed by their own decisions. </a:t>
            </a:r>
          </a:p>
          <a:p>
            <a:endParaRPr lang="en-US" sz="4400" dirty="0">
              <a:latin typeface="+mn-lt"/>
            </a:endParaRPr>
          </a:p>
        </p:txBody>
      </p:sp>
    </p:spTree>
    <p:extLst>
      <p:ext uri="{BB962C8B-B14F-4D97-AF65-F5344CB8AC3E}">
        <p14:creationId xmlns:p14="http://schemas.microsoft.com/office/powerpoint/2010/main" val="4794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Man Standing on Clif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3000" y="1143000"/>
            <a:ext cx="5943600" cy="4832092"/>
          </a:xfrm>
          <a:prstGeom prst="rect">
            <a:avLst/>
          </a:prstGeom>
          <a:noFill/>
        </p:spPr>
        <p:txBody>
          <a:bodyPr wrap="square" rtlCol="0">
            <a:spAutoFit/>
          </a:bodyPr>
          <a:lstStyle/>
          <a:p>
            <a:pPr lvl="0"/>
            <a:r>
              <a:rPr lang="en-US" sz="4400" b="1" dirty="0">
                <a:solidFill>
                  <a:srgbClr val="FFFF00"/>
                </a:solidFill>
                <a:latin typeface="+mn-lt"/>
              </a:rPr>
              <a:t>2. Time pressure</a:t>
            </a:r>
            <a:r>
              <a:rPr lang="en-US" sz="4400" dirty="0">
                <a:solidFill>
                  <a:srgbClr val="FFFF00"/>
                </a:solidFill>
                <a:latin typeface="+mn-lt"/>
              </a:rPr>
              <a:t> </a:t>
            </a:r>
            <a:r>
              <a:rPr lang="en-US" sz="4400" dirty="0">
                <a:latin typeface="+mn-lt"/>
              </a:rPr>
              <a:t>– When we are under the gun, our anxiety rises, and we are much more likely to ignore relevant information. </a:t>
            </a:r>
          </a:p>
          <a:p>
            <a:endParaRPr lang="en-US" sz="4400" dirty="0">
              <a:solidFill>
                <a:prstClr val="black"/>
              </a:solidFill>
              <a:latin typeface="+mn-lt"/>
            </a:endParaRPr>
          </a:p>
        </p:txBody>
      </p:sp>
    </p:spTree>
    <p:extLst>
      <p:ext uri="{BB962C8B-B14F-4D97-AF65-F5344CB8AC3E}">
        <p14:creationId xmlns:p14="http://schemas.microsoft.com/office/powerpoint/2010/main" val="3219162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Man Standing on Clif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3000" y="1143000"/>
            <a:ext cx="5943600" cy="4154984"/>
          </a:xfrm>
          <a:prstGeom prst="rect">
            <a:avLst/>
          </a:prstGeom>
          <a:noFill/>
        </p:spPr>
        <p:txBody>
          <a:bodyPr wrap="square" rtlCol="0">
            <a:spAutoFit/>
          </a:bodyPr>
          <a:lstStyle/>
          <a:p>
            <a:pPr lvl="0"/>
            <a:r>
              <a:rPr lang="en-US" sz="4400" b="1" dirty="0">
                <a:solidFill>
                  <a:srgbClr val="FFFF00"/>
                </a:solidFill>
                <a:latin typeface="+mn-lt"/>
              </a:rPr>
              <a:t>3. Physical comfort</a:t>
            </a:r>
            <a:r>
              <a:rPr lang="en-US" sz="4400" dirty="0">
                <a:solidFill>
                  <a:srgbClr val="FFFF00"/>
                </a:solidFill>
                <a:latin typeface="+mn-lt"/>
              </a:rPr>
              <a:t> </a:t>
            </a:r>
            <a:r>
              <a:rPr lang="en-US" sz="4400" dirty="0">
                <a:latin typeface="+mn-lt"/>
              </a:rPr>
              <a:t>– When you are hungry, hot, cold, tired, sick, etc. our decision making is less efficient. </a:t>
            </a:r>
          </a:p>
          <a:p>
            <a:endParaRPr lang="en-US" sz="4400" dirty="0">
              <a:solidFill>
                <a:prstClr val="black"/>
              </a:solidFill>
              <a:latin typeface="+mn-lt"/>
            </a:endParaRPr>
          </a:p>
        </p:txBody>
      </p:sp>
    </p:spTree>
    <p:extLst>
      <p:ext uri="{BB962C8B-B14F-4D97-AF65-F5344CB8AC3E}">
        <p14:creationId xmlns:p14="http://schemas.microsoft.com/office/powerpoint/2010/main" val="3127462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9394" name="Picture 2" descr="How to make smart decisions #smartdecisionmaking - YouTub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36" y="0"/>
            <a:ext cx="1219943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153" y="0"/>
            <a:ext cx="7239000" cy="2308324"/>
          </a:xfrm>
          <a:prstGeom prst="rect">
            <a:avLst/>
          </a:prstGeom>
          <a:noFill/>
        </p:spPr>
        <p:txBody>
          <a:bodyPr wrap="square" rtlCol="0">
            <a:spAutoFit/>
          </a:bodyPr>
          <a:lstStyle/>
          <a:p>
            <a:pPr algn="ctr"/>
            <a:br>
              <a:rPr lang="en-US" altLang="en-US" sz="7200"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US" sz="7200"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463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Man Standing on Clif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6800" y="609600"/>
            <a:ext cx="6096000" cy="4832092"/>
          </a:xfrm>
          <a:prstGeom prst="rect">
            <a:avLst/>
          </a:prstGeom>
          <a:noFill/>
        </p:spPr>
        <p:txBody>
          <a:bodyPr wrap="square" rtlCol="0">
            <a:spAutoFit/>
          </a:bodyPr>
          <a:lstStyle/>
          <a:p>
            <a:pPr lvl="0"/>
            <a:r>
              <a:rPr lang="en-US" sz="4400" b="1" dirty="0">
                <a:solidFill>
                  <a:srgbClr val="FFFF00"/>
                </a:solidFill>
                <a:latin typeface="+mn-lt"/>
              </a:rPr>
              <a:t>4. Incomplete information</a:t>
            </a:r>
            <a:r>
              <a:rPr lang="en-US" sz="4400" dirty="0">
                <a:solidFill>
                  <a:srgbClr val="FFFF00"/>
                </a:solidFill>
                <a:latin typeface="+mn-lt"/>
              </a:rPr>
              <a:t> </a:t>
            </a:r>
            <a:r>
              <a:rPr lang="en-US" sz="4400" dirty="0">
                <a:latin typeface="+mn-lt"/>
              </a:rPr>
              <a:t>– When choices involve several options without much information, the best choice is often impacted.</a:t>
            </a:r>
          </a:p>
          <a:p>
            <a:endParaRPr lang="en-US" sz="4400" dirty="0">
              <a:solidFill>
                <a:prstClr val="black"/>
              </a:solidFill>
              <a:latin typeface="+mn-lt"/>
            </a:endParaRPr>
          </a:p>
        </p:txBody>
      </p:sp>
    </p:spTree>
    <p:extLst>
      <p:ext uri="{BB962C8B-B14F-4D97-AF65-F5344CB8AC3E}">
        <p14:creationId xmlns:p14="http://schemas.microsoft.com/office/powerpoint/2010/main" val="2282630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3048000"/>
            <a:ext cx="6096000" cy="1325563"/>
          </a:xfrm>
        </p:spPr>
        <p:txBody>
          <a:bodyPr>
            <a:noAutofit/>
          </a:bodyPr>
          <a:lstStyle/>
          <a:p>
            <a:br>
              <a:rPr lang="en-US" altLang="en-US" b="1" dirty="0">
                <a:latin typeface="+mn-lt"/>
              </a:rPr>
            </a:br>
            <a:endParaRPr lang="en-US" dirty="0">
              <a:latin typeface="+mn-lt"/>
            </a:endParaRPr>
          </a:p>
        </p:txBody>
      </p:sp>
      <p:pic>
        <p:nvPicPr>
          <p:cNvPr id="1026" name="Picture 2" descr="A man reading  Indoo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5181600" cy="6912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21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3048000"/>
            <a:ext cx="6096000" cy="1325563"/>
          </a:xfrm>
        </p:spPr>
        <p:txBody>
          <a:bodyPr>
            <a:noAutofit/>
          </a:bodyPr>
          <a:lstStyle/>
          <a:p>
            <a:br>
              <a:rPr lang="en-US" altLang="en-US" b="1" dirty="0">
                <a:latin typeface="+mn-lt"/>
              </a:rPr>
            </a:br>
            <a:endParaRPr lang="en-US" dirty="0">
              <a:latin typeface="+mn-lt"/>
            </a:endParaRPr>
          </a:p>
        </p:txBody>
      </p:sp>
      <p:pic>
        <p:nvPicPr>
          <p:cNvPr id="1026" name="Picture 2" descr="A man reading  Indoo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5181600" cy="69122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19800" y="1604056"/>
            <a:ext cx="5486400" cy="2123658"/>
          </a:xfrm>
          <a:prstGeom prst="rect">
            <a:avLst/>
          </a:prstGeom>
          <a:noFill/>
        </p:spPr>
        <p:txBody>
          <a:bodyPr wrap="square" rtlCol="0">
            <a:spAutoFit/>
          </a:bodyPr>
          <a:lstStyle/>
          <a:p>
            <a:r>
              <a:rPr lang="en-US" sz="4400" b="1" dirty="0">
                <a:latin typeface="+mn-lt"/>
              </a:rPr>
              <a:t>Step 1. Know what you </a:t>
            </a:r>
            <a:r>
              <a:rPr lang="en-US" sz="4400" b="1" u="sng" dirty="0">
                <a:solidFill>
                  <a:schemeClr val="accent1">
                    <a:lumMod val="60000"/>
                    <a:lumOff val="40000"/>
                  </a:schemeClr>
                </a:solidFill>
                <a:latin typeface="+mn-lt"/>
              </a:rPr>
              <a:t>value most </a:t>
            </a:r>
            <a:r>
              <a:rPr lang="en-US" sz="4400" b="1" dirty="0">
                <a:latin typeface="+mn-lt"/>
              </a:rPr>
              <a:t>in life.</a:t>
            </a:r>
          </a:p>
          <a:p>
            <a:endParaRPr lang="en-US" sz="4400" b="1" dirty="0">
              <a:latin typeface="+mn-lt"/>
            </a:endParaRPr>
          </a:p>
        </p:txBody>
      </p:sp>
    </p:spTree>
    <p:extLst>
      <p:ext uri="{BB962C8B-B14F-4D97-AF65-F5344CB8AC3E}">
        <p14:creationId xmlns:p14="http://schemas.microsoft.com/office/powerpoint/2010/main" val="958087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3048000"/>
            <a:ext cx="6096000" cy="1325563"/>
          </a:xfrm>
        </p:spPr>
        <p:txBody>
          <a:bodyPr>
            <a:noAutofit/>
          </a:bodyPr>
          <a:lstStyle/>
          <a:p>
            <a:br>
              <a:rPr lang="en-US" altLang="en-US" b="1" dirty="0">
                <a:latin typeface="+mn-lt"/>
              </a:rPr>
            </a:br>
            <a:endParaRPr lang="en-US" dirty="0">
              <a:latin typeface="+mn-lt"/>
            </a:endParaRPr>
          </a:p>
        </p:txBody>
      </p:sp>
      <p:pic>
        <p:nvPicPr>
          <p:cNvPr id="1026" name="Picture 2" descr="A man reading  Indoo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5181600" cy="69122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19800" y="1604056"/>
            <a:ext cx="5486400" cy="2123658"/>
          </a:xfrm>
          <a:prstGeom prst="rect">
            <a:avLst/>
          </a:prstGeom>
          <a:noFill/>
        </p:spPr>
        <p:txBody>
          <a:bodyPr wrap="square" rtlCol="0">
            <a:spAutoFit/>
          </a:bodyPr>
          <a:lstStyle/>
          <a:p>
            <a:r>
              <a:rPr lang="en-US" sz="4400" b="1" dirty="0">
                <a:solidFill>
                  <a:prstClr val="black"/>
                </a:solidFill>
                <a:latin typeface="Calibri" panose="020F0502020204030204"/>
              </a:rPr>
              <a:t>Step 1. Know what you </a:t>
            </a:r>
            <a:r>
              <a:rPr lang="en-US" sz="4400" b="1" u="sng" dirty="0">
                <a:solidFill>
                  <a:schemeClr val="accent1">
                    <a:lumMod val="60000"/>
                    <a:lumOff val="40000"/>
                  </a:schemeClr>
                </a:solidFill>
                <a:latin typeface="Calibri" panose="020F0502020204030204"/>
              </a:rPr>
              <a:t>value most </a:t>
            </a:r>
            <a:r>
              <a:rPr lang="en-US" sz="4400" b="1" dirty="0">
                <a:solidFill>
                  <a:prstClr val="black"/>
                </a:solidFill>
                <a:latin typeface="Calibri" panose="020F0502020204030204"/>
              </a:rPr>
              <a:t>in life.</a:t>
            </a:r>
          </a:p>
          <a:p>
            <a:endParaRPr lang="en-US" sz="4400" b="1" dirty="0">
              <a:solidFill>
                <a:prstClr val="black"/>
              </a:solidFill>
              <a:latin typeface="Calibri" panose="020F0502020204030204"/>
            </a:endParaRPr>
          </a:p>
        </p:txBody>
      </p:sp>
    </p:spTree>
    <p:extLst>
      <p:ext uri="{BB962C8B-B14F-4D97-AF65-F5344CB8AC3E}">
        <p14:creationId xmlns:p14="http://schemas.microsoft.com/office/powerpoint/2010/main" val="625892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3048000"/>
            <a:ext cx="6096000" cy="1325563"/>
          </a:xfrm>
        </p:spPr>
        <p:txBody>
          <a:bodyPr>
            <a:noAutofit/>
          </a:bodyPr>
          <a:lstStyle/>
          <a:p>
            <a:br>
              <a:rPr lang="en-US" altLang="en-US" b="1" dirty="0">
                <a:latin typeface="+mn-lt"/>
              </a:rPr>
            </a:br>
            <a:endParaRPr lang="en-US" dirty="0">
              <a:latin typeface="+mn-lt"/>
            </a:endParaRPr>
          </a:p>
        </p:txBody>
      </p:sp>
      <p:pic>
        <p:nvPicPr>
          <p:cNvPr id="1026" name="Picture 2" descr="A man reading  Indoo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5181600" cy="69122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19800" y="1604056"/>
            <a:ext cx="5486400" cy="2123658"/>
          </a:xfrm>
          <a:prstGeom prst="rect">
            <a:avLst/>
          </a:prstGeom>
          <a:noFill/>
        </p:spPr>
        <p:txBody>
          <a:bodyPr wrap="square" rtlCol="0">
            <a:spAutoFit/>
          </a:bodyPr>
          <a:lstStyle/>
          <a:p>
            <a:r>
              <a:rPr lang="en-US" sz="4400" b="1" dirty="0">
                <a:solidFill>
                  <a:prstClr val="black"/>
                </a:solidFill>
                <a:latin typeface="Calibri" panose="020F0502020204030204"/>
              </a:rPr>
              <a:t>Step 1. Know what you </a:t>
            </a:r>
            <a:r>
              <a:rPr lang="en-US" sz="4400" b="1" u="sng" dirty="0">
                <a:solidFill>
                  <a:schemeClr val="accent1">
                    <a:lumMod val="60000"/>
                    <a:lumOff val="40000"/>
                  </a:schemeClr>
                </a:solidFill>
                <a:latin typeface="Calibri" panose="020F0502020204030204"/>
              </a:rPr>
              <a:t>value most </a:t>
            </a:r>
            <a:r>
              <a:rPr lang="en-US" sz="4400" b="1" dirty="0">
                <a:solidFill>
                  <a:prstClr val="black"/>
                </a:solidFill>
                <a:latin typeface="Calibri" panose="020F0502020204030204"/>
              </a:rPr>
              <a:t>in life.</a:t>
            </a:r>
          </a:p>
          <a:p>
            <a:endParaRPr lang="en-US" sz="4400" b="1" dirty="0">
              <a:solidFill>
                <a:prstClr val="black"/>
              </a:solidFill>
              <a:latin typeface="Calibri" panose="020F0502020204030204"/>
            </a:endParaRPr>
          </a:p>
        </p:txBody>
      </p:sp>
    </p:spTree>
    <p:extLst>
      <p:ext uri="{BB962C8B-B14F-4D97-AF65-F5344CB8AC3E}">
        <p14:creationId xmlns:p14="http://schemas.microsoft.com/office/powerpoint/2010/main" val="3935218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1600200"/>
            <a:ext cx="4267200" cy="2492990"/>
          </a:xfrm>
          <a:prstGeom prst="rect">
            <a:avLst/>
          </a:prstGeom>
          <a:noFill/>
        </p:spPr>
        <p:txBody>
          <a:bodyPr wrap="square" rtlCol="0">
            <a:spAutoFit/>
          </a:bodyPr>
          <a:lstStyle/>
          <a:p>
            <a:r>
              <a:rPr lang="en-US" sz="4400" b="1" dirty="0">
                <a:latin typeface="+mn-lt"/>
              </a:rPr>
              <a:t>Step 2. Write out and weigh the </a:t>
            </a:r>
            <a:r>
              <a:rPr lang="en-US" sz="4400" b="1" u="sng" dirty="0">
                <a:solidFill>
                  <a:schemeClr val="accent1">
                    <a:lumMod val="60000"/>
                    <a:lumOff val="40000"/>
                  </a:schemeClr>
                </a:solidFill>
                <a:latin typeface="+mn-lt"/>
              </a:rPr>
              <a:t>pros</a:t>
            </a:r>
            <a:r>
              <a:rPr lang="en-US" sz="4400" b="1" dirty="0">
                <a:latin typeface="+mn-lt"/>
              </a:rPr>
              <a:t> and </a:t>
            </a:r>
            <a:r>
              <a:rPr lang="en-US" sz="4400" b="1" u="sng" dirty="0">
                <a:solidFill>
                  <a:schemeClr val="accent1">
                    <a:lumMod val="60000"/>
                    <a:lumOff val="40000"/>
                  </a:schemeClr>
                </a:solidFill>
                <a:latin typeface="+mn-lt"/>
              </a:rPr>
              <a:t>cons</a:t>
            </a:r>
            <a:r>
              <a:rPr lang="en-US" sz="4400" b="1" dirty="0">
                <a:latin typeface="+mn-lt"/>
              </a:rPr>
              <a:t>. </a:t>
            </a:r>
          </a:p>
          <a:p>
            <a:endParaRPr lang="en-US" dirty="0"/>
          </a:p>
        </p:txBody>
      </p:sp>
      <p:pic>
        <p:nvPicPr>
          <p:cNvPr id="14340" name="Picture 4" descr="Person Holding Empty Not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3928" y="0"/>
            <a:ext cx="514807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82000" y="2057400"/>
            <a:ext cx="2667000" cy="584775"/>
          </a:xfrm>
          <a:prstGeom prst="rect">
            <a:avLst/>
          </a:prstGeom>
          <a:noFill/>
        </p:spPr>
        <p:txBody>
          <a:bodyPr wrap="square" rtlCol="0">
            <a:spAutoFit/>
          </a:bodyPr>
          <a:lstStyle/>
          <a:p>
            <a:r>
              <a:rPr lang="en-US" sz="3200" b="1" dirty="0">
                <a:latin typeface="+mn-lt"/>
              </a:rPr>
              <a:t>Pros and Cons</a:t>
            </a:r>
          </a:p>
        </p:txBody>
      </p:sp>
    </p:spTree>
    <p:extLst>
      <p:ext uri="{BB962C8B-B14F-4D97-AF65-F5344CB8AC3E}">
        <p14:creationId xmlns:p14="http://schemas.microsoft.com/office/powerpoint/2010/main" val="251906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1600200"/>
            <a:ext cx="4267200" cy="2492990"/>
          </a:xfrm>
          <a:prstGeom prst="rect">
            <a:avLst/>
          </a:prstGeom>
          <a:noFill/>
        </p:spPr>
        <p:txBody>
          <a:bodyPr wrap="square" rtlCol="0">
            <a:spAutoFit/>
          </a:bodyPr>
          <a:lstStyle/>
          <a:p>
            <a:r>
              <a:rPr lang="en-US" sz="4400" b="1" dirty="0">
                <a:solidFill>
                  <a:prstClr val="black"/>
                </a:solidFill>
                <a:latin typeface="Calibri" panose="020F0502020204030204"/>
              </a:rPr>
              <a:t>Step 2. Write out and weigh the </a:t>
            </a:r>
            <a:r>
              <a:rPr lang="en-US" sz="4400" b="1" u="sng" dirty="0">
                <a:solidFill>
                  <a:schemeClr val="accent1">
                    <a:lumMod val="60000"/>
                    <a:lumOff val="40000"/>
                  </a:schemeClr>
                </a:solidFill>
                <a:latin typeface="Calibri" panose="020F0502020204030204"/>
              </a:rPr>
              <a:t>pros</a:t>
            </a:r>
            <a:r>
              <a:rPr lang="en-US" sz="4400" b="1" dirty="0">
                <a:solidFill>
                  <a:prstClr val="black"/>
                </a:solidFill>
                <a:latin typeface="Calibri" panose="020F0502020204030204"/>
              </a:rPr>
              <a:t> and </a:t>
            </a:r>
            <a:r>
              <a:rPr lang="en-US" sz="4400" b="1" u="sng" dirty="0">
                <a:solidFill>
                  <a:schemeClr val="accent1">
                    <a:lumMod val="60000"/>
                    <a:lumOff val="40000"/>
                  </a:schemeClr>
                </a:solidFill>
                <a:latin typeface="Calibri" panose="020F0502020204030204"/>
              </a:rPr>
              <a:t>cons</a:t>
            </a:r>
            <a:r>
              <a:rPr lang="en-US" sz="4400" b="1" dirty="0">
                <a:solidFill>
                  <a:prstClr val="black"/>
                </a:solidFill>
                <a:latin typeface="Calibri" panose="020F0502020204030204"/>
              </a:rPr>
              <a:t>. </a:t>
            </a:r>
          </a:p>
          <a:p>
            <a:endParaRPr lang="en-US" dirty="0">
              <a:solidFill>
                <a:prstClr val="black"/>
              </a:solidFill>
            </a:endParaRPr>
          </a:p>
        </p:txBody>
      </p:sp>
      <p:pic>
        <p:nvPicPr>
          <p:cNvPr id="14340" name="Picture 4" descr="Person Holding Empty Not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3928" y="0"/>
            <a:ext cx="514807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82000" y="2057400"/>
            <a:ext cx="2667000" cy="584775"/>
          </a:xfrm>
          <a:prstGeom prst="rect">
            <a:avLst/>
          </a:prstGeom>
          <a:noFill/>
        </p:spPr>
        <p:txBody>
          <a:bodyPr wrap="square" rtlCol="0">
            <a:spAutoFit/>
          </a:bodyPr>
          <a:lstStyle/>
          <a:p>
            <a:r>
              <a:rPr lang="en-US" sz="3200" b="1" dirty="0">
                <a:solidFill>
                  <a:prstClr val="black"/>
                </a:solidFill>
                <a:latin typeface="Calibri" panose="020F0502020204030204"/>
              </a:rPr>
              <a:t>Pros and Cons</a:t>
            </a:r>
          </a:p>
        </p:txBody>
      </p:sp>
    </p:spTree>
    <p:extLst>
      <p:ext uri="{BB962C8B-B14F-4D97-AF65-F5344CB8AC3E}">
        <p14:creationId xmlns:p14="http://schemas.microsoft.com/office/powerpoint/2010/main" val="818220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71800"/>
            <a:ext cx="6172200" cy="1325563"/>
          </a:xfrm>
        </p:spPr>
        <p:txBody>
          <a:bodyPr>
            <a:noAutofit/>
          </a:bodyPr>
          <a:lstStyle/>
          <a:p>
            <a:r>
              <a:rPr lang="en-US" b="1" dirty="0">
                <a:latin typeface="+mn-lt"/>
              </a:rPr>
              <a:t>Without counsel, plans go awry, But in the multitude of counselors they are established.        - Proverbs 15:22 NKJV</a:t>
            </a:r>
            <a:br>
              <a:rPr lang="en-US" altLang="en-US" b="1" dirty="0">
                <a:latin typeface="+mn-lt"/>
              </a:rPr>
            </a:br>
            <a:endParaRPr lang="en-US" b="1" dirty="0">
              <a:latin typeface="+mn-lt"/>
            </a:endParaRPr>
          </a:p>
        </p:txBody>
      </p:sp>
      <p:pic>
        <p:nvPicPr>
          <p:cNvPr id="5122" name="Picture 2" descr="Woman Holding Boo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08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0" y="2362200"/>
            <a:ext cx="4724400" cy="1325563"/>
          </a:xfrm>
        </p:spPr>
        <p:txBody>
          <a:bodyPr>
            <a:noAutofit/>
          </a:bodyPr>
          <a:lstStyle/>
          <a:p>
            <a:r>
              <a:rPr lang="en-US" b="1" dirty="0">
                <a:latin typeface="+mn-lt"/>
              </a:rPr>
              <a:t>Step 3. Consider the decision in light of your </a:t>
            </a:r>
            <a:r>
              <a:rPr lang="en-US" b="1" u="sng" dirty="0">
                <a:solidFill>
                  <a:schemeClr val="accent1">
                    <a:lumMod val="60000"/>
                    <a:lumOff val="40000"/>
                  </a:schemeClr>
                </a:solidFill>
                <a:latin typeface="+mn-lt"/>
              </a:rPr>
              <a:t>spiritual priorities</a:t>
            </a:r>
            <a:r>
              <a:rPr lang="en-US" b="1" dirty="0">
                <a:latin typeface="+mn-lt"/>
              </a:rPr>
              <a:t>.</a:t>
            </a:r>
            <a:endParaRPr lang="en-US" dirty="0">
              <a:latin typeface="+mn-lt"/>
            </a:endParaRPr>
          </a:p>
        </p:txBody>
      </p:sp>
      <p:pic>
        <p:nvPicPr>
          <p:cNvPr id="22530" name="Picture 2" descr="Person Hands on Holy Bi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5486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73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0" y="2766218"/>
            <a:ext cx="4572000" cy="1325563"/>
          </a:xfrm>
        </p:spPr>
        <p:txBody>
          <a:bodyPr>
            <a:noAutofit/>
          </a:bodyPr>
          <a:lstStyle/>
          <a:p>
            <a:r>
              <a:rPr lang="en-US" b="1" dirty="0">
                <a:latin typeface="+mn-lt"/>
              </a:rPr>
              <a:t>A man’s heart plans his way, But the </a:t>
            </a:r>
            <a:r>
              <a:rPr lang="en-US" b="1" cap="small" dirty="0">
                <a:latin typeface="+mn-lt"/>
              </a:rPr>
              <a:t>Lord</a:t>
            </a:r>
            <a:r>
              <a:rPr lang="en-US" b="1" dirty="0">
                <a:latin typeface="+mn-lt"/>
              </a:rPr>
              <a:t> directs his steps.                      - Proverbs 16:9 NKJV</a:t>
            </a:r>
            <a:br>
              <a:rPr lang="en-US" b="1" dirty="0">
                <a:latin typeface="+mn-lt"/>
              </a:rPr>
            </a:br>
            <a:endParaRPr lang="en-US" b="1" dirty="0">
              <a:latin typeface="+mn-lt"/>
            </a:endParaRPr>
          </a:p>
        </p:txBody>
      </p:sp>
      <p:pic>
        <p:nvPicPr>
          <p:cNvPr id="22530" name="Picture 2" descr="Person Hands on Holy Bi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5486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443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5562600" y="2209800"/>
            <a:ext cx="6274591" cy="3351602"/>
          </a:xfrm>
        </p:spPr>
        <p:txBody>
          <a:bodyPr vert="horz" lIns="91440" tIns="45720" rIns="91440" bIns="45720" rtlCol="0" anchor="b">
            <a:noAutofit/>
          </a:bodyPr>
          <a:lstStyle/>
          <a:p>
            <a:r>
              <a:rPr lang="en-US" sz="6000" b="1" dirty="0">
                <a:solidFill>
                  <a:schemeClr val="bg1"/>
                </a:solidFill>
                <a:latin typeface="+mn-lt"/>
              </a:rPr>
              <a:t>“One day, your life</a:t>
            </a:r>
            <a:endParaRPr lang="en-US" altLang="en-US" sz="6000" dirty="0">
              <a:solidFill>
                <a:schemeClr val="bg1"/>
              </a:solidFill>
              <a:latin typeface="+mn-lt"/>
            </a:endParaRPr>
          </a:p>
        </p:txBody>
      </p:sp>
      <p:pic>
        <p:nvPicPr>
          <p:cNvPr id="2" name="Picture 2" descr="Person Marking Check on Opened 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41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2766218"/>
            <a:ext cx="5029200" cy="1325563"/>
          </a:xfrm>
        </p:spPr>
        <p:txBody>
          <a:bodyPr>
            <a:noAutofit/>
          </a:bodyPr>
          <a:lstStyle/>
          <a:p>
            <a:r>
              <a:rPr lang="en-US" b="1" dirty="0">
                <a:latin typeface="+mn-lt"/>
              </a:rPr>
              <a:t>For I know the thoughts that I think toward you, says the </a:t>
            </a:r>
            <a:r>
              <a:rPr lang="en-US" b="1" cap="small" dirty="0">
                <a:latin typeface="+mn-lt"/>
              </a:rPr>
              <a:t>Lord</a:t>
            </a:r>
            <a:r>
              <a:rPr lang="en-US" b="1" dirty="0">
                <a:latin typeface="+mn-lt"/>
              </a:rPr>
              <a:t>, thoughts of peace and not of evil, to give you a future and a hope. </a:t>
            </a:r>
            <a:br>
              <a:rPr lang="en-US" b="1" dirty="0">
                <a:latin typeface="+mn-lt"/>
              </a:rPr>
            </a:br>
            <a:endParaRPr lang="en-US" b="1" dirty="0">
              <a:latin typeface="+mn-lt"/>
            </a:endParaRPr>
          </a:p>
        </p:txBody>
      </p:sp>
      <p:pic>
        <p:nvPicPr>
          <p:cNvPr id="22530" name="Picture 2" descr="Person Hands on Holy Bi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5486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34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3429000"/>
            <a:ext cx="5638800" cy="1325563"/>
          </a:xfrm>
        </p:spPr>
        <p:txBody>
          <a:bodyPr>
            <a:noAutofit/>
          </a:bodyPr>
          <a:lstStyle/>
          <a:p>
            <a:r>
              <a:rPr lang="en-US" b="1" dirty="0">
                <a:latin typeface="+mn-lt"/>
              </a:rPr>
              <a:t>Then you will call upon Me and go and pray to Me, and I will listen to you. And you will seek Me and find </a:t>
            </a:r>
            <a:r>
              <a:rPr lang="en-US" b="1" i="1" dirty="0">
                <a:latin typeface="+mn-lt"/>
              </a:rPr>
              <a:t>Me</a:t>
            </a:r>
            <a:r>
              <a:rPr lang="en-US" b="1" dirty="0">
                <a:latin typeface="+mn-lt"/>
              </a:rPr>
              <a:t> when you search for Me with all your heart.                             – Jeremiah 29: 11-13</a:t>
            </a:r>
            <a:br>
              <a:rPr lang="en-US" b="1" dirty="0">
                <a:latin typeface="+mn-lt"/>
              </a:rPr>
            </a:br>
            <a:r>
              <a:rPr lang="en-US" b="1" dirty="0">
                <a:latin typeface="+mn-lt"/>
              </a:rPr>
              <a:t>NKJV</a:t>
            </a:r>
            <a:br>
              <a:rPr lang="en-US" b="1" dirty="0">
                <a:latin typeface="+mn-lt"/>
              </a:rPr>
            </a:br>
            <a:r>
              <a:rPr lang="en-US" b="1" dirty="0">
                <a:latin typeface="+mn-lt"/>
              </a:rPr>
              <a:t> </a:t>
            </a:r>
            <a:br>
              <a:rPr lang="en-US" b="1" dirty="0">
                <a:latin typeface="+mn-lt"/>
              </a:rPr>
            </a:br>
            <a:endParaRPr lang="en-US" b="1" dirty="0">
              <a:latin typeface="+mn-lt"/>
            </a:endParaRPr>
          </a:p>
        </p:txBody>
      </p:sp>
      <p:pic>
        <p:nvPicPr>
          <p:cNvPr id="22530" name="Picture 2" descr="Person Hands on Holy Bi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5486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949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03437"/>
            <a:ext cx="5257800" cy="1325563"/>
          </a:xfrm>
        </p:spPr>
        <p:txBody>
          <a:bodyPr>
            <a:noAutofit/>
          </a:bodyPr>
          <a:lstStyle/>
          <a:p>
            <a:r>
              <a:rPr lang="en-US" b="1" dirty="0">
                <a:latin typeface="+mn-lt"/>
              </a:rPr>
              <a:t>Step 4. </a:t>
            </a:r>
            <a:r>
              <a:rPr lang="en-US" b="1" u="sng" dirty="0">
                <a:solidFill>
                  <a:schemeClr val="accent1">
                    <a:lumMod val="60000"/>
                    <a:lumOff val="40000"/>
                  </a:schemeClr>
                </a:solidFill>
                <a:latin typeface="+mn-lt"/>
              </a:rPr>
              <a:t>Wait</a:t>
            </a:r>
            <a:r>
              <a:rPr lang="en-US" b="1" dirty="0">
                <a:latin typeface="+mn-lt"/>
              </a:rPr>
              <a:t> several days before finalizing your decision. </a:t>
            </a:r>
            <a:br>
              <a:rPr lang="en-US" b="1" dirty="0">
                <a:latin typeface="+mn-lt"/>
              </a:rPr>
            </a:br>
            <a:endParaRPr lang="en-US" b="1" dirty="0">
              <a:latin typeface="+mn-lt"/>
            </a:endParaRPr>
          </a:p>
        </p:txBody>
      </p:sp>
      <p:pic>
        <p:nvPicPr>
          <p:cNvPr id="23554" name="Picture 2" descr="Photo of Person Pressing the Button of Pedestrian Box"/>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77000" y="0"/>
            <a:ext cx="5715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40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7650" name="Picture 2" descr="Black And Yellow Chess Piec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48500" y="365125"/>
            <a:ext cx="4724400" cy="2800767"/>
          </a:xfrm>
          <a:prstGeom prst="rect">
            <a:avLst/>
          </a:prstGeom>
          <a:solidFill>
            <a:schemeClr val="bg1">
              <a:alpha val="55000"/>
            </a:schemeClr>
          </a:solidFill>
        </p:spPr>
        <p:txBody>
          <a:bodyPr wrap="square" rtlCol="0">
            <a:spAutoFit/>
          </a:bodyPr>
          <a:lstStyle/>
          <a:p>
            <a:r>
              <a:rPr lang="en-US" sz="6600" b="1" dirty="0">
                <a:latin typeface="+mn-lt"/>
              </a:rPr>
              <a:t>Step 5. </a:t>
            </a:r>
            <a:r>
              <a:rPr lang="en-US" sz="6600" b="1" u="sng" dirty="0">
                <a:solidFill>
                  <a:schemeClr val="accent1">
                    <a:lumMod val="60000"/>
                    <a:lumOff val="40000"/>
                  </a:schemeClr>
                </a:solidFill>
                <a:latin typeface="+mn-lt"/>
              </a:rPr>
              <a:t>Make</a:t>
            </a:r>
            <a:r>
              <a:rPr lang="en-US" sz="6600" b="1" dirty="0">
                <a:latin typeface="+mn-lt"/>
              </a:rPr>
              <a:t> the Decision </a:t>
            </a:r>
          </a:p>
          <a:p>
            <a:endParaRPr lang="en-US" sz="4400" b="1" dirty="0">
              <a:latin typeface="+mn-lt"/>
            </a:endParaRPr>
          </a:p>
        </p:txBody>
      </p:sp>
    </p:spTree>
    <p:extLst>
      <p:ext uri="{BB962C8B-B14F-4D97-AF65-F5344CB8AC3E}">
        <p14:creationId xmlns:p14="http://schemas.microsoft.com/office/powerpoint/2010/main" val="374818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7650" name="Picture 2" descr="Black And Yellow Chess Piec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48500" y="365125"/>
            <a:ext cx="4724400" cy="2800767"/>
          </a:xfrm>
          <a:prstGeom prst="rect">
            <a:avLst/>
          </a:prstGeom>
          <a:solidFill>
            <a:schemeClr val="bg1">
              <a:alpha val="55000"/>
            </a:schemeClr>
          </a:solidFill>
        </p:spPr>
        <p:txBody>
          <a:bodyPr wrap="square" rtlCol="0">
            <a:spAutoFit/>
          </a:bodyPr>
          <a:lstStyle/>
          <a:p>
            <a:r>
              <a:rPr lang="en-US" sz="6600" b="1" dirty="0">
                <a:solidFill>
                  <a:prstClr val="black"/>
                </a:solidFill>
                <a:latin typeface="Calibri" panose="020F0502020204030204"/>
              </a:rPr>
              <a:t>Step 5. </a:t>
            </a:r>
            <a:r>
              <a:rPr lang="en-US" sz="6600" b="1" u="sng" dirty="0">
                <a:solidFill>
                  <a:schemeClr val="accent1">
                    <a:lumMod val="60000"/>
                    <a:lumOff val="40000"/>
                  </a:schemeClr>
                </a:solidFill>
                <a:latin typeface="Calibri" panose="020F0502020204030204"/>
              </a:rPr>
              <a:t>Make</a:t>
            </a:r>
            <a:r>
              <a:rPr lang="en-US" sz="6600" b="1" dirty="0">
                <a:solidFill>
                  <a:prstClr val="black"/>
                </a:solidFill>
                <a:latin typeface="Calibri" panose="020F0502020204030204"/>
              </a:rPr>
              <a:t> the Decision </a:t>
            </a:r>
          </a:p>
          <a:p>
            <a:endParaRPr lang="en-US" sz="4400" b="1" dirty="0">
              <a:solidFill>
                <a:prstClr val="black"/>
              </a:solidFill>
              <a:latin typeface="Calibri" panose="020F0502020204030204"/>
            </a:endParaRPr>
          </a:p>
        </p:txBody>
      </p:sp>
    </p:spTree>
    <p:extLst>
      <p:ext uri="{BB962C8B-B14F-4D97-AF65-F5344CB8AC3E}">
        <p14:creationId xmlns:p14="http://schemas.microsoft.com/office/powerpoint/2010/main" val="2676403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09800"/>
            <a:ext cx="4800600" cy="1325563"/>
          </a:xfrm>
        </p:spPr>
        <p:txBody>
          <a:bodyPr>
            <a:noAutofit/>
          </a:bodyPr>
          <a:lstStyle/>
          <a:p>
            <a:r>
              <a:rPr lang="en-US" b="1" dirty="0">
                <a:latin typeface="+mn-lt"/>
              </a:rPr>
              <a:t>…for whatever a man sows, that he will also reap. - Galatians 6:7 NKJV</a:t>
            </a:r>
            <a:br>
              <a:rPr lang="en-US" b="1" dirty="0">
                <a:latin typeface="+mn-lt"/>
              </a:rPr>
            </a:br>
            <a:endParaRPr lang="en-US" b="1" dirty="0">
              <a:latin typeface="+mn-lt"/>
            </a:endParaRPr>
          </a:p>
        </p:txBody>
      </p:sp>
      <p:pic>
        <p:nvPicPr>
          <p:cNvPr id="28674" name="Picture 2" descr="Man Wearing Black Crew-neck Shirt Reading Boo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553201" y="0"/>
            <a:ext cx="5638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55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6400801" cy="1325563"/>
          </a:xfrm>
        </p:spPr>
        <p:txBody>
          <a:bodyPr>
            <a:noAutofit/>
          </a:bodyPr>
          <a:lstStyle/>
          <a:p>
            <a:pPr lvl="0"/>
            <a:r>
              <a:rPr lang="en-US" sz="3200" b="1" dirty="0">
                <a:latin typeface="+mn-lt"/>
              </a:rPr>
              <a:t>1. Write in order what you value most in life and where you want to improve over the next 12 months?</a:t>
            </a:r>
            <a:br>
              <a:rPr lang="en-US" sz="3200" b="1" dirty="0">
                <a:latin typeface="+mn-lt"/>
              </a:rPr>
            </a:br>
            <a:br>
              <a:rPr lang="en-US" sz="3200" b="1" dirty="0">
                <a:latin typeface="+mn-lt"/>
              </a:rPr>
            </a:br>
            <a:r>
              <a:rPr lang="en-US" sz="3200" b="1" dirty="0">
                <a:latin typeface="+mn-lt"/>
              </a:rPr>
              <a:t>2. Write down some good decisions that you need to make to improve these areas of your life. Give some examples. </a:t>
            </a:r>
            <a:br>
              <a:rPr lang="en-US" sz="3200" b="1" dirty="0">
                <a:latin typeface="+mn-lt"/>
              </a:rPr>
            </a:br>
            <a:br>
              <a:rPr lang="en-US" sz="3200" b="1" dirty="0">
                <a:latin typeface="+mn-lt"/>
              </a:rPr>
            </a:br>
            <a:r>
              <a:rPr lang="en-US" sz="3200" b="1" dirty="0">
                <a:latin typeface="+mn-lt"/>
              </a:rPr>
              <a:t>3. Are you willing to start reading one - two chapters per day from the book of Proverbs? </a:t>
            </a:r>
            <a:br>
              <a:rPr lang="en-US" sz="3000" dirty="0">
                <a:latin typeface="+mn-lt"/>
              </a:rPr>
            </a:br>
            <a:br>
              <a:rPr lang="en-US" sz="3000" dirty="0">
                <a:latin typeface="+mn-lt"/>
              </a:rPr>
            </a:br>
            <a:endParaRPr lang="en-US" sz="3000" dirty="0">
              <a:latin typeface="+mn-lt"/>
            </a:endParaRPr>
          </a:p>
        </p:txBody>
      </p:sp>
      <p:pic>
        <p:nvPicPr>
          <p:cNvPr id="21506" name="Picture 2" descr="person holding beige and black The Adventure Begins-printed mug during day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30213" y="0"/>
            <a:ext cx="47617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03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Google sig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86" y="0"/>
            <a:ext cx="1220288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43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grayscale photo of books on shelv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1"/>
            <a:ext cx="5946245"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erson using silver and black laptop compu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6244" y="0"/>
            <a:ext cx="624575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brown Wilson American football on gras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
            <a:ext cx="54864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67400" y="1690689"/>
            <a:ext cx="6172200" cy="3154710"/>
          </a:xfrm>
          <a:prstGeom prst="rect">
            <a:avLst/>
          </a:prstGeom>
          <a:noFill/>
        </p:spPr>
        <p:txBody>
          <a:bodyPr wrap="square" rtlCol="0">
            <a:spAutoFit/>
          </a:bodyPr>
          <a:lstStyle/>
          <a:p>
            <a:r>
              <a:rPr lang="en-US" sz="19900" b="1" dirty="0">
                <a:latin typeface="+mn-lt"/>
              </a:rPr>
              <a:t># 199</a:t>
            </a:r>
          </a:p>
        </p:txBody>
      </p:sp>
    </p:spTree>
    <p:extLst>
      <p:ext uri="{BB962C8B-B14F-4D97-AF65-F5344CB8AC3E}">
        <p14:creationId xmlns:p14="http://schemas.microsoft.com/office/powerpoint/2010/main" val="95470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667000"/>
            <a:ext cx="5181600" cy="1325563"/>
          </a:xfrm>
        </p:spPr>
        <p:txBody>
          <a:bodyPr>
            <a:normAutofit fontScale="90000"/>
          </a:bodyPr>
          <a:lstStyle/>
          <a:p>
            <a:r>
              <a:rPr lang="en-US" sz="4900" b="1" dirty="0">
                <a:latin typeface="+mn-lt"/>
              </a:rPr>
              <a:t>People ruin their lives by their own foolishness and then are angry at the LORD. </a:t>
            </a:r>
            <a:br>
              <a:rPr lang="en-US" sz="4900" b="1" dirty="0">
                <a:latin typeface="+mn-lt"/>
              </a:rPr>
            </a:br>
            <a:r>
              <a:rPr lang="en-US" sz="4900" b="1" dirty="0">
                <a:latin typeface="+mn-lt"/>
              </a:rPr>
              <a:t>- Proverbs 19:3 NLT</a:t>
            </a:r>
            <a:br>
              <a:rPr lang="en-US" dirty="0"/>
            </a:br>
            <a:endParaRPr lang="en-US" dirty="0"/>
          </a:p>
        </p:txBody>
      </p:sp>
      <p:pic>
        <p:nvPicPr>
          <p:cNvPr id="5122" name="Picture 2" descr="woman sitting on ground while opening boo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10400" y="0"/>
            <a:ext cx="5173133" cy="695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49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2790108"/>
            <a:ext cx="5181600" cy="1325563"/>
          </a:xfrm>
        </p:spPr>
        <p:txBody>
          <a:bodyPr>
            <a:noAutofit/>
          </a:bodyPr>
          <a:lstStyle/>
          <a:p>
            <a:r>
              <a:rPr lang="en-US" b="1" dirty="0">
                <a:latin typeface="+mn-lt"/>
              </a:rPr>
              <a:t>…I have come that they may have life and that they may have </a:t>
            </a:r>
            <a:r>
              <a:rPr lang="en-US" b="1" i="1" dirty="0">
                <a:latin typeface="+mn-lt"/>
              </a:rPr>
              <a:t>it</a:t>
            </a:r>
            <a:r>
              <a:rPr lang="en-US" b="1" dirty="0">
                <a:latin typeface="+mn-lt"/>
              </a:rPr>
              <a:t> more abundantly. </a:t>
            </a:r>
            <a:br>
              <a:rPr lang="en-US" b="1" dirty="0">
                <a:latin typeface="+mn-lt"/>
              </a:rPr>
            </a:br>
            <a:r>
              <a:rPr lang="en-US" b="1" dirty="0">
                <a:latin typeface="+mn-lt"/>
              </a:rPr>
              <a:t>- John 10:10 NKJV</a:t>
            </a:r>
            <a:br>
              <a:rPr lang="en-US" b="1" dirty="0">
                <a:latin typeface="+mn-lt"/>
              </a:rPr>
            </a:br>
            <a:endParaRPr lang="en-US" b="1" dirty="0">
              <a:latin typeface="+mn-lt"/>
            </a:endParaRPr>
          </a:p>
        </p:txBody>
      </p:sp>
      <p:pic>
        <p:nvPicPr>
          <p:cNvPr id="6146" name="Picture 2" descr="man standing on black rock surrounded body of wat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419600" cy="6905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26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BAFD5-55A7-4F34-9F5F-9703CCCC8E26}"/>
              </a:ext>
            </a:extLst>
          </p:cNvPr>
          <p:cNvSpPr>
            <a:spLocks noGrp="1"/>
          </p:cNvSpPr>
          <p:nvPr>
            <p:ph type="title"/>
          </p:nvPr>
        </p:nvSpPr>
        <p:spPr/>
        <p:txBody>
          <a:bodyPr/>
          <a:lstStyle/>
          <a:p>
            <a:endParaRPr lang="en-US"/>
          </a:p>
        </p:txBody>
      </p:sp>
      <p:pic>
        <p:nvPicPr>
          <p:cNvPr id="5" name="Content Placeholder 4" descr="A picture containing text, grass, sign, outdoor&#10;&#10;Description automatically generated">
            <a:extLst>
              <a:ext uri="{FF2B5EF4-FFF2-40B4-BE49-F238E27FC236}">
                <a16:creationId xmlns:a16="http://schemas.microsoft.com/office/drawing/2014/main" id="{948D0BC5-4341-46EF-9941-8E1A5295B72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98124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2026</TotalTime>
  <Words>2933</Words>
  <Application>Microsoft Office PowerPoint</Application>
  <PresentationFormat>Widescreen</PresentationFormat>
  <Paragraphs>119</Paragraphs>
  <Slides>36</Slides>
  <Notes>36</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36</vt:i4>
      </vt:variant>
    </vt:vector>
  </HeadingPairs>
  <TitlesOfParts>
    <vt:vector size="42" baseType="lpstr">
      <vt:lpstr>Arial</vt:lpstr>
      <vt:lpstr>Calibri</vt:lpstr>
      <vt:lpstr>Calibri Light</vt:lpstr>
      <vt:lpstr>Office Theme</vt:lpstr>
      <vt:lpstr>1_Office Theme</vt:lpstr>
      <vt:lpstr>2_Office Theme</vt:lpstr>
      <vt:lpstr>PowerPoint Presentation</vt:lpstr>
      <vt:lpstr>PowerPoint Presentation</vt:lpstr>
      <vt:lpstr>“One day, your life</vt:lpstr>
      <vt:lpstr>PowerPoint Presentation</vt:lpstr>
      <vt:lpstr>PowerPoint Presentation</vt:lpstr>
      <vt:lpstr>PowerPoint Presentation</vt:lpstr>
      <vt:lpstr>People ruin their lives by their own foolishness and then are angry at the LORD.  - Proverbs 19:3 NLT </vt:lpstr>
      <vt:lpstr>…I have come that they may have life and that they may have it more abundantly.  - John 10:10 NKJV </vt:lpstr>
      <vt:lpstr>PowerPoint Presentation</vt:lpstr>
      <vt:lpstr>PowerPoint Presentation</vt:lpstr>
      <vt:lpstr>PowerPoint Presentation</vt:lpstr>
      <vt:lpstr>PowerPoint Presentation</vt:lpstr>
      <vt:lpstr>“Unsuccessful people make decisions based on their current situation; successful people make decisions based on where they want to be.”                    -  Anonymous </vt:lpstr>
      <vt:lpstr>Martin Luther King Jr. decided to fight against hate and segregation.  </vt:lpstr>
      <vt:lpstr> Rosa Parks made a decision not to give up her seat.   </vt:lpstr>
      <vt:lpstr>PowerPoint Presentation</vt:lpstr>
      <vt:lpstr>PowerPoint Presentation</vt:lpstr>
      <vt:lpstr>PowerPoint Presentation</vt:lpstr>
      <vt:lpstr>PowerPoint Presentation</vt:lpstr>
      <vt:lpstr>PowerPoint Presentation</vt:lpstr>
      <vt:lpstr> </vt:lpstr>
      <vt:lpstr> </vt:lpstr>
      <vt:lpstr> </vt:lpstr>
      <vt:lpstr> </vt:lpstr>
      <vt:lpstr>PowerPoint Presentation</vt:lpstr>
      <vt:lpstr>PowerPoint Presentation</vt:lpstr>
      <vt:lpstr>Without counsel, plans go awry, But in the multitude of counselors they are established.        - Proverbs 15:22 NKJV </vt:lpstr>
      <vt:lpstr>Step 3. Consider the decision in light of your spiritual priorities.</vt:lpstr>
      <vt:lpstr>A man’s heart plans his way, But the Lord directs his steps.                      - Proverbs 16:9 NKJV </vt:lpstr>
      <vt:lpstr>For I know the thoughts that I think toward you, says the Lord, thoughts of peace and not of evil, to give you a future and a hope.  </vt:lpstr>
      <vt:lpstr>Then you will call upon Me and go and pray to Me, and I will listen to you. And you will seek Me and find Me when you search for Me with all your heart.                             – Jeremiah 29: 11-13 NKJV   </vt:lpstr>
      <vt:lpstr>Step 4. Wait several days before finalizing your decision.  </vt:lpstr>
      <vt:lpstr>PowerPoint Presentation</vt:lpstr>
      <vt:lpstr>PowerPoint Presentation</vt:lpstr>
      <vt:lpstr>…for whatever a man sows, that he will also reap. - Galatians 6:7 NKJV </vt:lpstr>
      <vt:lpstr>1. Write in order what you value most in life and where you want to improve over the next 12 months?  2. Write down some good decisions that you need to make to improve these areas of your life. Give some examples.   3. Are you willing to start reading one - two chapters per day from the book of Proverbs?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Seminar</dc:title>
  <dc:creator>Heidi Baumgartner</dc:creator>
  <cp:lastModifiedBy>Tyler Long</cp:lastModifiedBy>
  <cp:revision>69</cp:revision>
  <dcterms:created xsi:type="dcterms:W3CDTF">2020-04-07T20:55:20Z</dcterms:created>
  <dcterms:modified xsi:type="dcterms:W3CDTF">2024-01-18T21:51:57Z</dcterms:modified>
</cp:coreProperties>
</file>